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48" r:id="rId2"/>
  </p:sldMasterIdLst>
  <p:notesMasterIdLst>
    <p:notesMasterId r:id="rId14"/>
  </p:notesMasterIdLst>
  <p:sldIdLst>
    <p:sldId id="261" r:id="rId3"/>
    <p:sldId id="299" r:id="rId4"/>
    <p:sldId id="300" r:id="rId5"/>
    <p:sldId id="298" r:id="rId6"/>
    <p:sldId id="304" r:id="rId7"/>
    <p:sldId id="306" r:id="rId8"/>
    <p:sldId id="294" r:id="rId9"/>
    <p:sldId id="295" r:id="rId10"/>
    <p:sldId id="296" r:id="rId11"/>
    <p:sldId id="305" r:id="rId12"/>
    <p:sldId id="260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B5A3-A2A9-4DF9-925B-96601D4DF4AC}" type="datetimeFigureOut">
              <a:rPr lang="es-CR" smtClean="0"/>
              <a:t>26/8/2022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E1815-DEBB-45FB-A449-396C5CB1BEF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833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52B7C-546D-0440-856D-157941EB89A7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691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52B7C-546D-0440-856D-157941EB89A7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450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2EA808-149F-4D18-9D04-0FD2ECFF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70F5-A6E9-450F-8FC6-84208E5329A3}" type="datetimeFigureOut">
              <a:rPr lang="es-CR" smtClean="0"/>
              <a:t>26/8/2022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914EDC-A0C7-4862-AA6F-3A4FB2D2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E1AAA8-899B-4E4E-AA28-78AF4A33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650C-CC3E-4B8D-832D-7681A596C39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26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TEC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51935" y="6005385"/>
            <a:ext cx="11088130" cy="356158"/>
          </a:xfrm>
        </p:spPr>
        <p:txBody>
          <a:bodyPr>
            <a:normAutofit/>
          </a:bodyPr>
          <a:lstStyle>
            <a:lvl1pPr algn="r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828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_Azul_TEC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683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Rojo_TEC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7941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Azul_Firma_TEC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55165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Azul_TEC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9"/>
          <p:cNvSpPr>
            <a:spLocks noGrp="1"/>
          </p:cNvSpPr>
          <p:nvPr>
            <p:ph type="title"/>
          </p:nvPr>
        </p:nvSpPr>
        <p:spPr>
          <a:xfrm>
            <a:off x="551935" y="6005385"/>
            <a:ext cx="11088130" cy="356158"/>
          </a:xfrm>
        </p:spPr>
        <p:txBody>
          <a:bodyPr>
            <a:normAutofit/>
          </a:bodyPr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5424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34F8FF-5816-4D34-8B7D-3E82ADCD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ED4B-37B2-4DEC-8912-BC2BA4ECD625}" type="datetimeFigureOut">
              <a:rPr lang="es-CR" smtClean="0"/>
              <a:t>26/8/2022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62F573-993A-4758-9076-3D518C8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C9D34F-C69C-4DA8-B29F-EC0455FA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8547-1BF1-4CFE-9ABB-3FEC375E7BA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314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EE59-0D1A-554C-8997-7A62B5E34B69}" type="datetimeFigureOut">
              <a:rPr lang="es-ES_tradnl" smtClean="0"/>
              <a:t>26/08/2022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F4D9-2A04-0D4B-9FA9-F90379F9E8E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52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6" r:id="rId4"/>
    <p:sldLayoutId id="2147483668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F2065A-366B-4671-B2EF-5FB87781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AE56B3-5657-4ABE-A716-B394A3DDE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DAAD7F-768A-4BB2-9AAA-DB723D981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ED4B-37B2-4DEC-8912-BC2BA4ECD625}" type="datetimeFigureOut">
              <a:rPr lang="es-CR" smtClean="0"/>
              <a:t>26/8/2022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1D40F4-3D4E-4155-B3EA-766B63375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A5842-0B76-41D0-83D4-5FF3B5982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8547-1BF1-4CFE-9ABB-3FEC375E7BA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81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afema@tec.ac.c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QBJfYlDOvA?feature=oembed" TargetMode="External"/><Relationship Id="rId4" Type="http://schemas.openxmlformats.org/officeDocument/2006/relationships/hyperlink" Target="https://www.youtube.com/watch?v=MCKH5xk8X-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.ac.cr/cumplimiento-tec-objetivos-desarrollo-sostenible-ods-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tec.tec.ac.cr/handle/2238/123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34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microsoft.com/office/2007/relationships/hdphoto" Target="../media/hdphoto15.wdp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24" Type="http://schemas.microsoft.com/office/2007/relationships/hdphoto" Target="../media/hdphoto11.wdp"/><Relationship Id="rId32" Type="http://schemas.openxmlformats.org/officeDocument/2006/relationships/image" Target="../media/image27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microsoft.com/office/2007/relationships/hdphoto" Target="../media/hdphoto13.wdp"/><Relationship Id="rId36" Type="http://schemas.openxmlformats.org/officeDocument/2006/relationships/hyperlink" Target="https://repositoriotec.tec.ac.cr/handle/2238/12319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24.png"/><Relationship Id="rId30" Type="http://schemas.microsoft.com/office/2007/relationships/hdphoto" Target="../media/hdphoto14.wdp"/><Relationship Id="rId35" Type="http://schemas.microsoft.com/office/2007/relationships/hdphoto" Target="../media/hdphoto16.wdp"/><Relationship Id="rId8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34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microsoft.com/office/2007/relationships/hdphoto" Target="../media/hdphoto15.wdp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24" Type="http://schemas.microsoft.com/office/2007/relationships/hdphoto" Target="../media/hdphoto11.wdp"/><Relationship Id="rId32" Type="http://schemas.openxmlformats.org/officeDocument/2006/relationships/image" Target="../media/image27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microsoft.com/office/2007/relationships/hdphoto" Target="../media/hdphoto13.wdp"/><Relationship Id="rId36" Type="http://schemas.openxmlformats.org/officeDocument/2006/relationships/hyperlink" Target="https://repositoriotec.tec.ac.cr/handle/2238/12319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24.png"/><Relationship Id="rId30" Type="http://schemas.microsoft.com/office/2007/relationships/hdphoto" Target="../media/hdphoto14.wdp"/><Relationship Id="rId35" Type="http://schemas.microsoft.com/office/2007/relationships/hdphoto" Target="../media/hdphoto16.wdp"/><Relationship Id="rId8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935" y="5050971"/>
            <a:ext cx="11088130" cy="1310572"/>
          </a:xfrm>
        </p:spPr>
        <p:txBody>
          <a:bodyPr/>
          <a:lstStyle/>
          <a:p>
            <a:r>
              <a:rPr lang="es-ES_tradnl" dirty="0"/>
              <a:t>Presentación ante </a:t>
            </a:r>
            <a:r>
              <a:rPr lang="es-CR" dirty="0"/>
              <a:t>la Asamblea Institucional Representativa</a:t>
            </a:r>
            <a:br>
              <a:rPr lang="es-CR" dirty="0"/>
            </a:br>
            <a:r>
              <a:rPr lang="es-CR" dirty="0"/>
              <a:t>Expositora: </a:t>
            </a:r>
            <a:r>
              <a:rPr lang="es-CR" dirty="0" err="1"/>
              <a:t>M.Sc</a:t>
            </a:r>
            <a:r>
              <a:rPr lang="es-CR" dirty="0"/>
              <a:t>. Tatiana Fernández Martín</a:t>
            </a:r>
            <a:br>
              <a:rPr lang="es-CR" dirty="0"/>
            </a:br>
            <a:r>
              <a:rPr lang="es-CR" dirty="0"/>
              <a:t>26 de agosto de 2022</a:t>
            </a:r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02A6A5-724C-4170-9C0F-8265471DD8B0}"/>
              </a:ext>
            </a:extLst>
          </p:cNvPr>
          <p:cNvSpPr txBox="1"/>
          <p:nvPr/>
        </p:nvSpPr>
        <p:spPr>
          <a:xfrm>
            <a:off x="1811045" y="4110362"/>
            <a:ext cx="976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rgbClr val="008285"/>
                </a:solidFill>
                <a:latin typeface="+mj-lt"/>
                <a:ea typeface="+mj-ea"/>
                <a:cs typeface="+mj-cs"/>
              </a:rPr>
              <a:t>Aportes del TEC a los ODS y vinculación con los Ejes del Conocimiento Estratégicos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744DB4-F021-465E-A2C5-A98B6F5FB6DA}"/>
              </a:ext>
            </a:extLst>
          </p:cNvPr>
          <p:cNvSpPr txBox="1"/>
          <p:nvPr/>
        </p:nvSpPr>
        <p:spPr>
          <a:xfrm>
            <a:off x="1395275" y="1807029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R" sz="2800" b="1" dirty="0">
              <a:solidFill>
                <a:srgbClr val="00828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823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150576-FB81-4E8E-88D4-76E684A93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7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935" y="4612943"/>
            <a:ext cx="11088130" cy="1748600"/>
          </a:xfrm>
        </p:spPr>
        <p:txBody>
          <a:bodyPr>
            <a:normAutofit/>
          </a:bodyPr>
          <a:lstStyle/>
          <a:p>
            <a:r>
              <a:rPr lang="es-ES_tradnl" dirty="0"/>
              <a:t>Oficina de Planificación Institucional</a:t>
            </a:r>
            <a:br>
              <a:rPr lang="es-ES_tradnl" dirty="0"/>
            </a:br>
            <a:r>
              <a:rPr lang="es-ES_tradnl" dirty="0"/>
              <a:t>Área de Gestión de la Información</a:t>
            </a:r>
            <a:br>
              <a:rPr lang="es-ES_tradnl" dirty="0"/>
            </a:br>
            <a:r>
              <a:rPr lang="es-ES_tradnl" dirty="0" err="1"/>
              <a:t>M.Sc</a:t>
            </a:r>
            <a:r>
              <a:rPr lang="es-ES_tradnl" dirty="0"/>
              <a:t>. Tatiana Fernández Martín</a:t>
            </a:r>
            <a:br>
              <a:rPr lang="es-ES_tradnl" dirty="0"/>
            </a:br>
            <a:r>
              <a:rPr lang="es-ES_trad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tafema@tec.ac.cr</a:t>
            </a:r>
            <a:br>
              <a:rPr lang="es-ES_tradnl" dirty="0"/>
            </a:br>
            <a:r>
              <a:rPr lang="es-ES_tradnl" dirty="0"/>
              <a:t>2550-2820</a:t>
            </a:r>
          </a:p>
        </p:txBody>
      </p:sp>
    </p:spTree>
    <p:extLst>
      <p:ext uri="{BB962C8B-B14F-4D97-AF65-F5344CB8AC3E}">
        <p14:creationId xmlns:p14="http://schemas.microsoft.com/office/powerpoint/2010/main" val="17964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hlinkClick r:id="" action="ppaction://media"/>
            <a:extLst>
              <a:ext uri="{FF2B5EF4-FFF2-40B4-BE49-F238E27FC236}">
                <a16:creationId xmlns:a16="http://schemas.microsoft.com/office/drawing/2014/main" id="{F3506AB3-898A-4947-94E3-9FC6CB3B29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47" y="16901"/>
            <a:ext cx="12179707" cy="687336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F754FCA-0B39-4F88-A7DA-830B7BEDC8EA}"/>
              </a:ext>
            </a:extLst>
          </p:cNvPr>
          <p:cNvSpPr txBox="1">
            <a:spLocks/>
          </p:cNvSpPr>
          <p:nvPr/>
        </p:nvSpPr>
        <p:spPr>
          <a:xfrm>
            <a:off x="6147" y="105352"/>
            <a:ext cx="11891444" cy="838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B0F0"/>
                </a:solidFill>
              </a:rPr>
              <a:t>1. Repaso de los ODS</a:t>
            </a:r>
            <a:endParaRPr lang="es-CR" dirty="0">
              <a:solidFill>
                <a:srgbClr val="00B0F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2C4AFB-519B-43F8-8C19-3A07740944BE}"/>
              </a:ext>
            </a:extLst>
          </p:cNvPr>
          <p:cNvSpPr txBox="1">
            <a:spLocks/>
          </p:cNvSpPr>
          <p:nvPr/>
        </p:nvSpPr>
        <p:spPr>
          <a:xfrm>
            <a:off x="237897" y="6515100"/>
            <a:ext cx="10495912" cy="342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R" sz="2000" dirty="0">
                <a:solidFill>
                  <a:schemeClr val="bg1"/>
                </a:solidFill>
              </a:rPr>
              <a:t>Link: https://www.tec.ac.cr/objetivos-desarrollo-sostenible-agenda-2030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D7B929-8B62-4C60-90D2-0FCD5F082FAC}"/>
              </a:ext>
            </a:extLst>
          </p:cNvPr>
          <p:cNvSpPr txBox="1"/>
          <p:nvPr/>
        </p:nvSpPr>
        <p:spPr>
          <a:xfrm>
            <a:off x="237897" y="6102061"/>
            <a:ext cx="1064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UNESCO. Los </a:t>
            </a:r>
            <a:r>
              <a:rPr lang="es-C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Objetivos de Desarrollo Sostenible - qué son y cómo alcanzarlos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E46D85F-4D6A-4251-B9DB-704588BE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40" y="0"/>
            <a:ext cx="5832629" cy="6861305"/>
          </a:xfrm>
          <a:prstGeom prst="rect">
            <a:avLst/>
          </a:prstGeom>
        </p:spPr>
      </p:pic>
      <p:pic>
        <p:nvPicPr>
          <p:cNvPr id="7" name="Picture 4" descr="Is Power BI Actually Useful? - PEI">
            <a:hlinkClick r:id="rId3"/>
            <a:extLst>
              <a:ext uri="{FF2B5EF4-FFF2-40B4-BE49-F238E27FC236}">
                <a16:creationId xmlns:a16="http://schemas.microsoft.com/office/drawing/2014/main" id="{9CE26212-7F3D-43DF-80BC-EA434AC0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4" y="3173014"/>
            <a:ext cx="925147" cy="3168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35D8A5B7-1B10-482F-83F5-270B368D4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941" y="5686938"/>
            <a:ext cx="4406816" cy="4946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sz="1600" dirty="0">
                <a:solidFill>
                  <a:schemeClr val="accent5"/>
                </a:solidFill>
              </a:rPr>
              <a:t>Link: https://www.tec.ac.cr/en/cumplimiento-tec-objetivos-desarrollo-sostenible-ods-0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BAE7837F-D67D-480F-ADC7-2D84B1E57003}"/>
              </a:ext>
            </a:extLst>
          </p:cNvPr>
          <p:cNvSpPr/>
          <p:nvPr/>
        </p:nvSpPr>
        <p:spPr>
          <a:xfrm>
            <a:off x="8957569" y="1849582"/>
            <a:ext cx="217604" cy="218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2A5958-8BC9-424B-8BF1-186900889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557" y="1299623"/>
            <a:ext cx="2785721" cy="2565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9A3E664F-7239-491B-870D-840A2D7F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56" y="9979"/>
            <a:ext cx="2354084" cy="657785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285"/>
                </a:solidFill>
              </a:rPr>
              <a:t>2.</a:t>
            </a:r>
            <a:r>
              <a:rPr lang="es-ES" sz="2800" dirty="0">
                <a:solidFill>
                  <a:srgbClr val="008285"/>
                </a:solidFill>
              </a:rPr>
              <a:t>Recolección, procesamiento y visualización de acciones TEC, en cumplimiento a los ODS</a:t>
            </a:r>
            <a:endParaRPr lang="es-C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0A8FDA-319A-44DB-A967-E7CEC2A22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982" y="4758118"/>
            <a:ext cx="891653" cy="4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7F9E78C-1E11-40A7-8B84-E7F202A3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691"/>
            <a:ext cx="10515600" cy="761031"/>
          </a:xfrm>
        </p:spPr>
        <p:txBody>
          <a:bodyPr/>
          <a:lstStyle/>
          <a:p>
            <a:r>
              <a:rPr lang="es-ES" dirty="0">
                <a:solidFill>
                  <a:srgbClr val="008285"/>
                </a:solidFill>
              </a:rPr>
              <a:t>3. Alineación del Marco Estratégico TEC a ODS</a:t>
            </a:r>
            <a:endParaRPr lang="es-CR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224866F3-A9DA-477C-B057-6A60CF921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8" b="11264"/>
          <a:stretch/>
        </p:blipFill>
        <p:spPr>
          <a:xfrm>
            <a:off x="1605887" y="932087"/>
            <a:ext cx="9223236" cy="5250732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03A082B-B6F8-4451-98C1-F28408F7319D}"/>
              </a:ext>
            </a:extLst>
          </p:cNvPr>
          <p:cNvSpPr/>
          <p:nvPr/>
        </p:nvSpPr>
        <p:spPr>
          <a:xfrm>
            <a:off x="1362877" y="6114620"/>
            <a:ext cx="1020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633413"/>
            <a:r>
              <a:rPr lang="es-CR" sz="1400" b="1" u="sng"/>
              <a:t>Fuente: </a:t>
            </a:r>
            <a:r>
              <a:rPr lang="es-CR" sz="1400"/>
              <a:t>Fernández, M. y Kozmann, A.P. (2020). Temas interrelacionados del marco de acción del TEC y los ODS. [Figura 4]. Recuperado de </a:t>
            </a:r>
            <a:r>
              <a:rPr lang="es-CR" sz="1400">
                <a:hlinkClick r:id="rId3"/>
              </a:rPr>
              <a:t>https://repositoriotec.tec.ac.cr/handle/2238/12319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409853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74433693-5C05-FE43-9F13-00EF8B1B4BFD}"/>
              </a:ext>
            </a:extLst>
          </p:cNvPr>
          <p:cNvSpPr/>
          <p:nvPr/>
        </p:nvSpPr>
        <p:spPr>
          <a:xfrm>
            <a:off x="4986318" y="2512211"/>
            <a:ext cx="2232000" cy="2232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6969">
                <a:alpha val="40000"/>
              </a:srgbClr>
            </a:solidFill>
            <a:extLst>
              <a:ext uri="{C807C97D-BFC1-408E-A445-0C87EB9F89A2}">
                <ask:lineSketchStyleProps xmlns:ask="http://schemas.microsoft.com/office/drawing/2018/sketchyshapes" sd="2558881134">
                  <a:custGeom>
                    <a:avLst/>
                    <a:gdLst>
                      <a:gd name="connsiteX0" fmla="*/ 0 w 2480890"/>
                      <a:gd name="connsiteY0" fmla="*/ 1061705 h 2123409"/>
                      <a:gd name="connsiteX1" fmla="*/ 1240445 w 2480890"/>
                      <a:gd name="connsiteY1" fmla="*/ 0 h 2123409"/>
                      <a:gd name="connsiteX2" fmla="*/ 2480890 w 2480890"/>
                      <a:gd name="connsiteY2" fmla="*/ 1061705 h 2123409"/>
                      <a:gd name="connsiteX3" fmla="*/ 1240445 w 2480890"/>
                      <a:gd name="connsiteY3" fmla="*/ 2123410 h 2123409"/>
                      <a:gd name="connsiteX4" fmla="*/ 0 w 2480890"/>
                      <a:gd name="connsiteY4" fmla="*/ 1061705 h 2123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0890" h="2123409" fill="none" extrusionOk="0">
                        <a:moveTo>
                          <a:pt x="0" y="1061705"/>
                        </a:moveTo>
                        <a:cubicBezTo>
                          <a:pt x="-2359" y="435735"/>
                          <a:pt x="595922" y="-18891"/>
                          <a:pt x="1240445" y="0"/>
                        </a:cubicBezTo>
                        <a:cubicBezTo>
                          <a:pt x="1870165" y="-18007"/>
                          <a:pt x="2397519" y="456131"/>
                          <a:pt x="2480890" y="1061705"/>
                        </a:cubicBezTo>
                        <a:cubicBezTo>
                          <a:pt x="2367083" y="1597970"/>
                          <a:pt x="1795503" y="2084209"/>
                          <a:pt x="1240445" y="2123410"/>
                        </a:cubicBezTo>
                        <a:cubicBezTo>
                          <a:pt x="511203" y="2155925"/>
                          <a:pt x="-31469" y="1703686"/>
                          <a:pt x="0" y="1061705"/>
                        </a:cubicBezTo>
                        <a:close/>
                      </a:path>
                      <a:path w="2480890" h="2123409" stroke="0" extrusionOk="0">
                        <a:moveTo>
                          <a:pt x="0" y="1061705"/>
                        </a:moveTo>
                        <a:cubicBezTo>
                          <a:pt x="-48683" y="508227"/>
                          <a:pt x="618394" y="33788"/>
                          <a:pt x="1240445" y="0"/>
                        </a:cubicBezTo>
                        <a:cubicBezTo>
                          <a:pt x="1936573" y="94091"/>
                          <a:pt x="2448046" y="492290"/>
                          <a:pt x="2480890" y="1061705"/>
                        </a:cubicBezTo>
                        <a:cubicBezTo>
                          <a:pt x="2503482" y="1636384"/>
                          <a:pt x="1905224" y="2025425"/>
                          <a:pt x="1240445" y="2123410"/>
                        </a:cubicBezTo>
                        <a:cubicBezTo>
                          <a:pt x="452456" y="2129659"/>
                          <a:pt x="-66187" y="1569980"/>
                          <a:pt x="0" y="106170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Alimentos</a:t>
            </a:r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1D658915-98F3-DD47-BE3F-50891E76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00" y="742680"/>
            <a:ext cx="11303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EBC63B12-3A02-E34D-9B57-6933EFBC4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9970" y="750244"/>
            <a:ext cx="1095317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Imagen que contiene dibujo, verde, señal, sostener&#10;&#10;Descripción generada automáticamente">
            <a:extLst>
              <a:ext uri="{FF2B5EF4-FFF2-40B4-BE49-F238E27FC236}">
                <a16:creationId xmlns:a16="http://schemas.microsoft.com/office/drawing/2014/main" id="{920F1159-CE88-8740-8CAD-8C7283A10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6712" y="742680"/>
            <a:ext cx="1050503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26" descr="Imagen que contiene Icono&#10;&#10;Descripción generada automáticamente">
            <a:extLst>
              <a:ext uri="{FF2B5EF4-FFF2-40B4-BE49-F238E27FC236}">
                <a16:creationId xmlns:a16="http://schemas.microsoft.com/office/drawing/2014/main" id="{B1D75D99-F254-854D-828C-5E0A6E770F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449"/>
          <a:stretch/>
        </p:blipFill>
        <p:spPr>
          <a:xfrm>
            <a:off x="4258385" y="746289"/>
            <a:ext cx="1094999" cy="100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3BB4101-033F-9E49-A644-696D058074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449"/>
          <a:stretch/>
        </p:blipFill>
        <p:spPr>
          <a:xfrm>
            <a:off x="5644554" y="747289"/>
            <a:ext cx="1094999" cy="10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n 28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275314B2-62E3-8E45-92AA-E306023EAE3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37" t="1510"/>
          <a:stretch/>
        </p:blipFill>
        <p:spPr>
          <a:xfrm>
            <a:off x="7035759" y="758036"/>
            <a:ext cx="1046815" cy="10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5CE0B3DD-DF59-E447-89E4-B2EADAA0C9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3161" b="2760"/>
          <a:stretch/>
        </p:blipFill>
        <p:spPr>
          <a:xfrm>
            <a:off x="8378781" y="758685"/>
            <a:ext cx="1046815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n 30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E1925F-8C4D-9C4D-BFF1-8F55B397D88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2139" b="4058"/>
          <a:stretch/>
        </p:blipFill>
        <p:spPr>
          <a:xfrm>
            <a:off x="9721803" y="750244"/>
            <a:ext cx="1072182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56F6ED-B310-A644-8511-AC37097F432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4160"/>
          <a:stretch/>
        </p:blipFill>
        <p:spPr>
          <a:xfrm>
            <a:off x="11090192" y="739830"/>
            <a:ext cx="1013441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5E11578E-D879-A442-9DF6-70372816EF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8185" y="5352687"/>
            <a:ext cx="1074567" cy="102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 descr="Tabla&#10;&#10;Descripción generada automáticamente">
            <a:extLst>
              <a:ext uri="{FF2B5EF4-FFF2-40B4-BE49-F238E27FC236}">
                <a16:creationId xmlns:a16="http://schemas.microsoft.com/office/drawing/2014/main" id="{899AD6F6-4556-6B4D-940B-A42DFE7972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817" y="5347047"/>
            <a:ext cx="1070825" cy="102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n 3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D43147-4501-4D47-AF5E-6B3C3DF4B1B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791" y="5350644"/>
            <a:ext cx="1070826" cy="103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966E7DD-E55C-394D-9DEE-91AF0234F2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097" y="5333093"/>
            <a:ext cx="1085344" cy="104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n 3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28846D2-9784-6548-ADE9-F308ABC899D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172"/>
          <a:stretch/>
        </p:blipFill>
        <p:spPr>
          <a:xfrm>
            <a:off x="4937814" y="5320393"/>
            <a:ext cx="1155933" cy="10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436DBA2-446F-0C4A-9DB0-9A4337669210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3859"/>
          <a:stretch/>
        </p:blipFill>
        <p:spPr>
          <a:xfrm>
            <a:off x="3351025" y="5333093"/>
            <a:ext cx="1132731" cy="10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n 38" descr="Texto&#10;&#10;Descripción generada automáticamente">
            <a:extLst>
              <a:ext uri="{FF2B5EF4-FFF2-40B4-BE49-F238E27FC236}">
                <a16:creationId xmlns:a16="http://schemas.microsoft.com/office/drawing/2014/main" id="{D434F075-2EFC-1840-83DD-1405B936B08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395" y="5333093"/>
            <a:ext cx="1095317" cy="10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n 4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31BE463-ED1F-1C4C-BF5F-1DC8138F7D2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456" y="5333093"/>
            <a:ext cx="1095317" cy="10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Marcador de contenido 2">
            <a:extLst>
              <a:ext uri="{FF2B5EF4-FFF2-40B4-BE49-F238E27FC236}">
                <a16:creationId xmlns:a16="http://schemas.microsoft.com/office/drawing/2014/main" id="{86E685B9-6382-45E6-AEB9-01BAD67CFE29}"/>
              </a:ext>
            </a:extLst>
          </p:cNvPr>
          <p:cNvSpPr txBox="1">
            <a:spLocks/>
          </p:cNvSpPr>
          <p:nvPr/>
        </p:nvSpPr>
        <p:spPr>
          <a:xfrm>
            <a:off x="568171" y="164010"/>
            <a:ext cx="11029823" cy="543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rgbClr val="008285"/>
                </a:solidFill>
              </a:rPr>
              <a:t>4. Relación de los Ejes de Conocimiento del TEC, según ODS</a:t>
            </a:r>
            <a:endParaRPr lang="es-CR" sz="3600" dirty="0">
              <a:solidFill>
                <a:srgbClr val="008285"/>
              </a:solidFill>
              <a:cs typeface="Calibri" panose="020F0502020204030204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3743EC6-EA43-4525-9FAD-CFEA379C4EAA}"/>
              </a:ext>
            </a:extLst>
          </p:cNvPr>
          <p:cNvSpPr/>
          <p:nvPr/>
        </p:nvSpPr>
        <p:spPr>
          <a:xfrm>
            <a:off x="128500" y="6560122"/>
            <a:ext cx="1200099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33095" indent="-633095"/>
            <a:r>
              <a:rPr lang="es-CR" sz="1200" b="1" u="sng" dirty="0"/>
              <a:t>Fuente:</a:t>
            </a:r>
            <a:r>
              <a:rPr lang="es-CR" sz="1200" b="1" dirty="0"/>
              <a:t>    </a:t>
            </a:r>
            <a:r>
              <a:rPr lang="es-CR" sz="1100" dirty="0"/>
              <a:t>Fernández, T. y Kozmann, A. (2020). Relación de los Ejes de Conocimiento Estratégicos del TEC, según ODS. [Figura 5]. Recuperado de </a:t>
            </a:r>
            <a:r>
              <a:rPr lang="es-CR" sz="1100" dirty="0">
                <a:hlinkClick r:id="rId36"/>
              </a:rPr>
              <a:t>https://repositoriotec.tec.ac.cr/handle/2238/12319</a:t>
            </a:r>
            <a:endParaRPr lang="es-CR" sz="1100" dirty="0"/>
          </a:p>
          <a:p>
            <a:pPr marL="633095" indent="-633095"/>
            <a:endParaRPr lang="es-CR" sz="1200" dirty="0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284855C0-95E5-4E6D-BBD9-F5DF067573A2}"/>
              </a:ext>
            </a:extLst>
          </p:cNvPr>
          <p:cNvCxnSpPr>
            <a:cxnSpLocks/>
            <a:stCxn id="18" idx="0"/>
            <a:endCxn id="24" idx="2"/>
          </p:cNvCxnSpPr>
          <p:nvPr/>
        </p:nvCxnSpPr>
        <p:spPr>
          <a:xfrm rot="16200000" flipV="1">
            <a:off x="3018044" y="-572063"/>
            <a:ext cx="759881" cy="5408668"/>
          </a:xfrm>
          <a:prstGeom prst="curvedConnector3">
            <a:avLst>
              <a:gd name="adj1" fmla="val 2638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47117DA5-D99A-4B0B-AE08-BA05E5CA643C}"/>
              </a:ext>
            </a:extLst>
          </p:cNvPr>
          <p:cNvCxnSpPr>
            <a:cxnSpLocks/>
            <a:stCxn id="18" idx="0"/>
            <a:endCxn id="25" idx="2"/>
          </p:cNvCxnSpPr>
          <p:nvPr/>
        </p:nvCxnSpPr>
        <p:spPr>
          <a:xfrm rot="16200000" flipV="1">
            <a:off x="3723816" y="133708"/>
            <a:ext cx="752317" cy="4004689"/>
          </a:xfrm>
          <a:prstGeom prst="curvedConnector3">
            <a:avLst>
              <a:gd name="adj1" fmla="val 3864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8BB8AB99-EC51-41FF-B1F6-7431E2B5B3B2}"/>
              </a:ext>
            </a:extLst>
          </p:cNvPr>
          <p:cNvCxnSpPr>
            <a:cxnSpLocks/>
            <a:stCxn id="18" idx="4"/>
            <a:endCxn id="35" idx="0"/>
          </p:cNvCxnSpPr>
          <p:nvPr/>
        </p:nvCxnSpPr>
        <p:spPr>
          <a:xfrm rot="16200000" flipH="1">
            <a:off x="7057545" y="3788984"/>
            <a:ext cx="606433" cy="251688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ipse 99">
            <a:extLst>
              <a:ext uri="{FF2B5EF4-FFF2-40B4-BE49-F238E27FC236}">
                <a16:creationId xmlns:a16="http://schemas.microsoft.com/office/drawing/2014/main" id="{536D1F67-A067-43D4-A8CD-0B678D585B32}"/>
              </a:ext>
            </a:extLst>
          </p:cNvPr>
          <p:cNvSpPr/>
          <p:nvPr/>
        </p:nvSpPr>
        <p:spPr>
          <a:xfrm>
            <a:off x="4986318" y="2512211"/>
            <a:ext cx="2232000" cy="2232000"/>
          </a:xfrm>
          <a:prstGeom prst="ellipse">
            <a:avLst/>
          </a:prstGeom>
          <a:solidFill>
            <a:srgbClr val="3F7E45"/>
          </a:solidFill>
          <a:ln w="57150">
            <a:solidFill>
              <a:srgbClr val="3F7E45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Salud</a:t>
            </a:r>
          </a:p>
        </p:txBody>
      </p: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D260FEED-5848-465D-9399-963E674ACCF5}"/>
              </a:ext>
            </a:extLst>
          </p:cNvPr>
          <p:cNvCxnSpPr>
            <a:cxnSpLocks/>
            <a:stCxn id="100" idx="0"/>
            <a:endCxn id="25" idx="2"/>
          </p:cNvCxnSpPr>
          <p:nvPr/>
        </p:nvCxnSpPr>
        <p:spPr>
          <a:xfrm rot="16200000" flipV="1">
            <a:off x="3723816" y="133708"/>
            <a:ext cx="752317" cy="4004689"/>
          </a:xfrm>
          <a:prstGeom prst="curvedConnector3">
            <a:avLst>
              <a:gd name="adj1" fmla="val 38640"/>
            </a:avLst>
          </a:prstGeom>
          <a:ln w="19050">
            <a:solidFill>
              <a:srgbClr val="3F7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84EFE8FB-1A89-447A-9D2C-738E8C19AF7A}"/>
              </a:ext>
            </a:extLst>
          </p:cNvPr>
          <p:cNvCxnSpPr>
            <a:cxnSpLocks/>
            <a:stCxn id="100" idx="0"/>
            <a:endCxn id="24" idx="2"/>
          </p:cNvCxnSpPr>
          <p:nvPr/>
        </p:nvCxnSpPr>
        <p:spPr>
          <a:xfrm rot="16200000" flipV="1">
            <a:off x="3018044" y="-572063"/>
            <a:ext cx="759881" cy="5408668"/>
          </a:xfrm>
          <a:prstGeom prst="curvedConnector3">
            <a:avLst>
              <a:gd name="adj1" fmla="val 25258"/>
            </a:avLst>
          </a:prstGeom>
          <a:ln w="19050">
            <a:solidFill>
              <a:srgbClr val="3F7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2899C607-69FB-4470-943B-08FD4265F489}"/>
              </a:ext>
            </a:extLst>
          </p:cNvPr>
          <p:cNvCxnSpPr>
            <a:cxnSpLocks/>
            <a:stCxn id="100" idx="0"/>
            <a:endCxn id="26" idx="2"/>
          </p:cNvCxnSpPr>
          <p:nvPr/>
        </p:nvCxnSpPr>
        <p:spPr>
          <a:xfrm rot="16200000" flipV="1">
            <a:off x="4392201" y="802094"/>
            <a:ext cx="759881" cy="2660354"/>
          </a:xfrm>
          <a:prstGeom prst="curvedConnector3">
            <a:avLst>
              <a:gd name="adj1" fmla="val 50000"/>
            </a:avLst>
          </a:prstGeom>
          <a:ln w="19050">
            <a:solidFill>
              <a:srgbClr val="3F7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e 105">
            <a:extLst>
              <a:ext uri="{FF2B5EF4-FFF2-40B4-BE49-F238E27FC236}">
                <a16:creationId xmlns:a16="http://schemas.microsoft.com/office/drawing/2014/main" id="{C4784031-2B25-4A31-8FBA-8B29BC8C7A3C}"/>
              </a:ext>
            </a:extLst>
          </p:cNvPr>
          <p:cNvSpPr/>
          <p:nvPr/>
        </p:nvSpPr>
        <p:spPr>
          <a:xfrm>
            <a:off x="4986318" y="2512211"/>
            <a:ext cx="2232000" cy="2232000"/>
          </a:xfrm>
          <a:prstGeom prst="ellipse">
            <a:avLst/>
          </a:prstGeom>
          <a:solidFill>
            <a:srgbClr val="184668"/>
          </a:solidFill>
          <a:ln w="38100">
            <a:solidFill>
              <a:srgbClr val="184668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Cultura</a:t>
            </a:r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9C21EAE8-F45A-4400-AE1F-22ACCDE2EEE2}"/>
              </a:ext>
            </a:extLst>
          </p:cNvPr>
          <p:cNvCxnSpPr>
            <a:cxnSpLocks/>
            <a:stCxn id="106" idx="0"/>
            <a:endCxn id="27" idx="2"/>
          </p:cNvCxnSpPr>
          <p:nvPr/>
        </p:nvCxnSpPr>
        <p:spPr>
          <a:xfrm rot="16200000" flipV="1">
            <a:off x="5074162" y="1484054"/>
            <a:ext cx="759881" cy="1296433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de flecha 109">
            <a:extLst>
              <a:ext uri="{FF2B5EF4-FFF2-40B4-BE49-F238E27FC236}">
                <a16:creationId xmlns:a16="http://schemas.microsoft.com/office/drawing/2014/main" id="{82F93B0B-2AC8-43C0-90F4-AFE5811A9223}"/>
              </a:ext>
            </a:extLst>
          </p:cNvPr>
          <p:cNvCxnSpPr>
            <a:cxnSpLocks/>
            <a:stCxn id="106" idx="0"/>
            <a:endCxn id="28" idx="2"/>
          </p:cNvCxnSpPr>
          <p:nvPr/>
        </p:nvCxnSpPr>
        <p:spPr>
          <a:xfrm rot="5400000" flipH="1" flipV="1">
            <a:off x="5770525" y="2090682"/>
            <a:ext cx="753322" cy="89736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403285D9-672F-488E-B726-506D492FB45B}"/>
              </a:ext>
            </a:extLst>
          </p:cNvPr>
          <p:cNvCxnSpPr>
            <a:cxnSpLocks/>
            <a:stCxn id="106" idx="0"/>
            <a:endCxn id="29" idx="2"/>
          </p:cNvCxnSpPr>
          <p:nvPr/>
        </p:nvCxnSpPr>
        <p:spPr>
          <a:xfrm rot="5400000" flipH="1" flipV="1">
            <a:off x="6459455" y="1412500"/>
            <a:ext cx="742575" cy="1456849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39E568F1-B51C-41BA-BCB0-DDB076C49BD1}"/>
              </a:ext>
            </a:extLst>
          </p:cNvPr>
          <p:cNvCxnSpPr>
            <a:cxnSpLocks/>
            <a:stCxn id="106" idx="4"/>
            <a:endCxn id="39" idx="0"/>
          </p:cNvCxnSpPr>
          <p:nvPr/>
        </p:nvCxnSpPr>
        <p:spPr>
          <a:xfrm rot="5400000">
            <a:off x="3941245" y="3172020"/>
            <a:ext cx="588882" cy="3733264"/>
          </a:xfrm>
          <a:prstGeom prst="curvedConnector3">
            <a:avLst>
              <a:gd name="adj1" fmla="val 38391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de flecha 115">
            <a:extLst>
              <a:ext uri="{FF2B5EF4-FFF2-40B4-BE49-F238E27FC236}">
                <a16:creationId xmlns:a16="http://schemas.microsoft.com/office/drawing/2014/main" id="{5F323FDE-CF55-485A-B788-635F133FEB54}"/>
              </a:ext>
            </a:extLst>
          </p:cNvPr>
          <p:cNvCxnSpPr>
            <a:cxnSpLocks/>
            <a:stCxn id="106" idx="4"/>
            <a:endCxn id="33" idx="0"/>
          </p:cNvCxnSpPr>
          <p:nvPr/>
        </p:nvCxnSpPr>
        <p:spPr>
          <a:xfrm rot="16200000" flipH="1">
            <a:off x="8469655" y="2376873"/>
            <a:ext cx="608476" cy="5343151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05ACBF0E-1E2C-4E3D-9305-7E26E94CFDCB}"/>
              </a:ext>
            </a:extLst>
          </p:cNvPr>
          <p:cNvCxnSpPr>
            <a:cxnSpLocks/>
            <a:stCxn id="106" idx="4"/>
            <a:endCxn id="34" idx="0"/>
          </p:cNvCxnSpPr>
          <p:nvPr/>
        </p:nvCxnSpPr>
        <p:spPr>
          <a:xfrm rot="16200000" flipH="1">
            <a:off x="7776356" y="3070173"/>
            <a:ext cx="602836" cy="3950912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ipse 117">
            <a:extLst>
              <a:ext uri="{FF2B5EF4-FFF2-40B4-BE49-F238E27FC236}">
                <a16:creationId xmlns:a16="http://schemas.microsoft.com/office/drawing/2014/main" id="{FCCA6005-F066-4430-B809-090746186476}"/>
              </a:ext>
            </a:extLst>
          </p:cNvPr>
          <p:cNvSpPr/>
          <p:nvPr/>
        </p:nvSpPr>
        <p:spPr>
          <a:xfrm>
            <a:off x="4986318" y="2512211"/>
            <a:ext cx="2232000" cy="2232000"/>
          </a:xfrm>
          <a:prstGeom prst="ellipse">
            <a:avLst/>
          </a:prstGeom>
          <a:solidFill>
            <a:srgbClr val="64C02C"/>
          </a:solidFill>
          <a:ln w="28575">
            <a:solidFill>
              <a:srgbClr val="64C02C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Hábitat</a:t>
            </a:r>
          </a:p>
        </p:txBody>
      </p: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3615170B-4A68-4187-A166-CFFD3F9C068B}"/>
              </a:ext>
            </a:extLst>
          </p:cNvPr>
          <p:cNvCxnSpPr>
            <a:cxnSpLocks/>
            <a:stCxn id="118" idx="0"/>
            <a:endCxn id="27" idx="2"/>
          </p:cNvCxnSpPr>
          <p:nvPr/>
        </p:nvCxnSpPr>
        <p:spPr>
          <a:xfrm rot="16200000" flipV="1">
            <a:off x="5074162" y="1484054"/>
            <a:ext cx="759881" cy="1296433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de flecha 120">
            <a:extLst>
              <a:ext uri="{FF2B5EF4-FFF2-40B4-BE49-F238E27FC236}">
                <a16:creationId xmlns:a16="http://schemas.microsoft.com/office/drawing/2014/main" id="{91D4C17E-EA8F-48C9-BB64-73104E76C395}"/>
              </a:ext>
            </a:extLst>
          </p:cNvPr>
          <p:cNvCxnSpPr>
            <a:cxnSpLocks/>
            <a:stCxn id="118" idx="0"/>
            <a:endCxn id="32" idx="2"/>
          </p:cNvCxnSpPr>
          <p:nvPr/>
        </p:nvCxnSpPr>
        <p:spPr>
          <a:xfrm rot="5400000" flipH="1" flipV="1">
            <a:off x="8468900" y="-615801"/>
            <a:ext cx="761430" cy="5494595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B438A188-7B71-4AEB-9A96-6F42CD5A5ED1}"/>
              </a:ext>
            </a:extLst>
          </p:cNvPr>
          <p:cNvCxnSpPr>
            <a:cxnSpLocks/>
            <a:stCxn id="118" idx="0"/>
            <a:endCxn id="31" idx="2"/>
          </p:cNvCxnSpPr>
          <p:nvPr/>
        </p:nvCxnSpPr>
        <p:spPr>
          <a:xfrm rot="5400000" flipH="1" flipV="1">
            <a:off x="7804598" y="58915"/>
            <a:ext cx="751016" cy="4155576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>
            <a:extLst>
              <a:ext uri="{FF2B5EF4-FFF2-40B4-BE49-F238E27FC236}">
                <a16:creationId xmlns:a16="http://schemas.microsoft.com/office/drawing/2014/main" id="{3F1326A0-8DEA-42FF-929F-66C2C8599375}"/>
              </a:ext>
            </a:extLst>
          </p:cNvPr>
          <p:cNvCxnSpPr>
            <a:cxnSpLocks/>
            <a:stCxn id="118" idx="4"/>
            <a:endCxn id="41" idx="0"/>
          </p:cNvCxnSpPr>
          <p:nvPr/>
        </p:nvCxnSpPr>
        <p:spPr>
          <a:xfrm rot="5400000">
            <a:off x="3168776" y="2399551"/>
            <a:ext cx="588882" cy="5278203"/>
          </a:xfrm>
          <a:prstGeom prst="curvedConnector3">
            <a:avLst>
              <a:gd name="adj1" fmla="val 12269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58915A87-391E-4712-8D10-50600C03CD35}"/>
              </a:ext>
            </a:extLst>
          </p:cNvPr>
          <p:cNvCxnSpPr>
            <a:cxnSpLocks/>
            <a:stCxn id="118" idx="4"/>
            <a:endCxn id="38" idx="0"/>
          </p:cNvCxnSpPr>
          <p:nvPr/>
        </p:nvCxnSpPr>
        <p:spPr>
          <a:xfrm rot="5400000">
            <a:off x="4715414" y="3946189"/>
            <a:ext cx="588882" cy="2184927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id="{A6A2F3A1-3F71-40FA-9794-3D73C69F295D}"/>
              </a:ext>
            </a:extLst>
          </p:cNvPr>
          <p:cNvCxnSpPr>
            <a:cxnSpLocks/>
            <a:stCxn id="118" idx="4"/>
            <a:endCxn id="39" idx="0"/>
          </p:cNvCxnSpPr>
          <p:nvPr/>
        </p:nvCxnSpPr>
        <p:spPr>
          <a:xfrm rot="5400000">
            <a:off x="3941245" y="3172020"/>
            <a:ext cx="588882" cy="3733264"/>
          </a:xfrm>
          <a:prstGeom prst="curvedConnector3">
            <a:avLst>
              <a:gd name="adj1" fmla="val 41293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de flecha 131">
            <a:extLst>
              <a:ext uri="{FF2B5EF4-FFF2-40B4-BE49-F238E27FC236}">
                <a16:creationId xmlns:a16="http://schemas.microsoft.com/office/drawing/2014/main" id="{1E29825F-3D7D-4B32-AC1E-323EAFCA2854}"/>
              </a:ext>
            </a:extLst>
          </p:cNvPr>
          <p:cNvCxnSpPr>
            <a:cxnSpLocks/>
            <a:stCxn id="118" idx="4"/>
            <a:endCxn id="37" idx="0"/>
          </p:cNvCxnSpPr>
          <p:nvPr/>
        </p:nvCxnSpPr>
        <p:spPr>
          <a:xfrm rot="5400000">
            <a:off x="5520959" y="4739034"/>
            <a:ext cx="576182" cy="586537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63BA6CE7-C06B-4E60-895F-AA83B393C23A}"/>
              </a:ext>
            </a:extLst>
          </p:cNvPr>
          <p:cNvCxnSpPr>
            <a:cxnSpLocks/>
            <a:stCxn id="118" idx="4"/>
            <a:endCxn id="36" idx="0"/>
          </p:cNvCxnSpPr>
          <p:nvPr/>
        </p:nvCxnSpPr>
        <p:spPr>
          <a:xfrm rot="16200000" flipH="1">
            <a:off x="6301102" y="4545426"/>
            <a:ext cx="588882" cy="986451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ED1059CA-DC8D-4222-98D2-B3AF848008C1}"/>
              </a:ext>
            </a:extLst>
          </p:cNvPr>
          <p:cNvCxnSpPr>
            <a:cxnSpLocks/>
            <a:stCxn id="118" idx="4"/>
            <a:endCxn id="34" idx="0"/>
          </p:cNvCxnSpPr>
          <p:nvPr/>
        </p:nvCxnSpPr>
        <p:spPr>
          <a:xfrm rot="16200000" flipH="1">
            <a:off x="7776356" y="3070173"/>
            <a:ext cx="602836" cy="3950912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ipse 134">
            <a:extLst>
              <a:ext uri="{FF2B5EF4-FFF2-40B4-BE49-F238E27FC236}">
                <a16:creationId xmlns:a16="http://schemas.microsoft.com/office/drawing/2014/main" id="{B0ED5B7D-AB95-4A30-8AEC-190622DF8B6A}"/>
              </a:ext>
            </a:extLst>
          </p:cNvPr>
          <p:cNvSpPr/>
          <p:nvPr/>
        </p:nvSpPr>
        <p:spPr>
          <a:xfrm>
            <a:off x="4986318" y="2512211"/>
            <a:ext cx="2232000" cy="22320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FFC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Energía</a:t>
            </a:r>
          </a:p>
        </p:txBody>
      </p:sp>
      <p:cxnSp>
        <p:nvCxnSpPr>
          <p:cNvPr id="136" name="Conector recto de flecha 135">
            <a:extLst>
              <a:ext uri="{FF2B5EF4-FFF2-40B4-BE49-F238E27FC236}">
                <a16:creationId xmlns:a16="http://schemas.microsoft.com/office/drawing/2014/main" id="{1216C9FE-0228-42E9-AA20-50724980A353}"/>
              </a:ext>
            </a:extLst>
          </p:cNvPr>
          <p:cNvCxnSpPr>
            <a:cxnSpLocks/>
            <a:stCxn id="135" idx="0"/>
            <a:endCxn id="30" idx="2"/>
          </p:cNvCxnSpPr>
          <p:nvPr/>
        </p:nvCxnSpPr>
        <p:spPr>
          <a:xfrm rot="5400000" flipH="1" flipV="1">
            <a:off x="7130966" y="740989"/>
            <a:ext cx="742575" cy="2799871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de flecha 136">
            <a:extLst>
              <a:ext uri="{FF2B5EF4-FFF2-40B4-BE49-F238E27FC236}">
                <a16:creationId xmlns:a16="http://schemas.microsoft.com/office/drawing/2014/main" id="{ACF430DB-F053-40D5-A009-3F3D48A8DDBC}"/>
              </a:ext>
            </a:extLst>
          </p:cNvPr>
          <p:cNvCxnSpPr>
            <a:cxnSpLocks/>
            <a:stCxn id="135" idx="4"/>
            <a:endCxn id="41" idx="0"/>
          </p:cNvCxnSpPr>
          <p:nvPr/>
        </p:nvCxnSpPr>
        <p:spPr>
          <a:xfrm rot="5400000">
            <a:off x="3168776" y="2399551"/>
            <a:ext cx="588882" cy="5278203"/>
          </a:xfrm>
          <a:prstGeom prst="curvedConnector3">
            <a:avLst>
              <a:gd name="adj1" fmla="val 6465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de flecha 137">
            <a:extLst>
              <a:ext uri="{FF2B5EF4-FFF2-40B4-BE49-F238E27FC236}">
                <a16:creationId xmlns:a16="http://schemas.microsoft.com/office/drawing/2014/main" id="{1E633D95-372A-4D98-A84B-4AE133D1E76B}"/>
              </a:ext>
            </a:extLst>
          </p:cNvPr>
          <p:cNvCxnSpPr>
            <a:cxnSpLocks/>
            <a:stCxn id="135" idx="4"/>
            <a:endCxn id="36" idx="0"/>
          </p:cNvCxnSpPr>
          <p:nvPr/>
        </p:nvCxnSpPr>
        <p:spPr>
          <a:xfrm rot="16200000" flipH="1">
            <a:off x="6301102" y="4545426"/>
            <a:ext cx="588882" cy="986451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31EF9043-0608-4293-A9F3-7CC817B632E9}"/>
              </a:ext>
            </a:extLst>
          </p:cNvPr>
          <p:cNvCxnSpPr>
            <a:cxnSpLocks/>
            <a:stCxn id="135" idx="4"/>
            <a:endCxn id="35" idx="0"/>
          </p:cNvCxnSpPr>
          <p:nvPr/>
        </p:nvCxnSpPr>
        <p:spPr>
          <a:xfrm rot="16200000" flipH="1">
            <a:off x="7057545" y="3788984"/>
            <a:ext cx="606433" cy="2516886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ipse 139">
            <a:extLst>
              <a:ext uri="{FF2B5EF4-FFF2-40B4-BE49-F238E27FC236}">
                <a16:creationId xmlns:a16="http://schemas.microsoft.com/office/drawing/2014/main" id="{035A53DD-9F94-4FC8-A63F-D66300E4FD43}"/>
              </a:ext>
            </a:extLst>
          </p:cNvPr>
          <p:cNvSpPr/>
          <p:nvPr/>
        </p:nvSpPr>
        <p:spPr>
          <a:xfrm>
            <a:off x="4986318" y="2512211"/>
            <a:ext cx="2232000" cy="2232000"/>
          </a:xfrm>
          <a:prstGeom prst="ellipse">
            <a:avLst/>
          </a:prstGeom>
          <a:solidFill>
            <a:srgbClr val="EC6633"/>
          </a:solidFill>
          <a:ln w="28575">
            <a:solidFill>
              <a:srgbClr val="EC6633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Industria</a:t>
            </a:r>
          </a:p>
        </p:txBody>
      </p:sp>
      <p:cxnSp>
        <p:nvCxnSpPr>
          <p:cNvPr id="141" name="Conector recto de flecha 140">
            <a:extLst>
              <a:ext uri="{FF2B5EF4-FFF2-40B4-BE49-F238E27FC236}">
                <a16:creationId xmlns:a16="http://schemas.microsoft.com/office/drawing/2014/main" id="{669C508C-7D73-4FF5-9B59-A3AA512C2EAD}"/>
              </a:ext>
            </a:extLst>
          </p:cNvPr>
          <p:cNvCxnSpPr>
            <a:cxnSpLocks/>
            <a:stCxn id="140" idx="0"/>
            <a:endCxn id="31" idx="2"/>
          </p:cNvCxnSpPr>
          <p:nvPr/>
        </p:nvCxnSpPr>
        <p:spPr>
          <a:xfrm rot="5400000" flipH="1" flipV="1">
            <a:off x="7804598" y="58915"/>
            <a:ext cx="751016" cy="4155576"/>
          </a:xfrm>
          <a:prstGeom prst="curvedConnector3">
            <a:avLst>
              <a:gd name="adj1" fmla="val 50000"/>
            </a:avLst>
          </a:prstGeom>
          <a:ln w="19050">
            <a:solidFill>
              <a:srgbClr val="E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de flecha 141">
            <a:extLst>
              <a:ext uri="{FF2B5EF4-FFF2-40B4-BE49-F238E27FC236}">
                <a16:creationId xmlns:a16="http://schemas.microsoft.com/office/drawing/2014/main" id="{A82C9D7C-2164-4495-9BF8-3ABEC5902005}"/>
              </a:ext>
            </a:extLst>
          </p:cNvPr>
          <p:cNvCxnSpPr>
            <a:cxnSpLocks/>
            <a:stCxn id="140" idx="4"/>
            <a:endCxn id="35" idx="0"/>
          </p:cNvCxnSpPr>
          <p:nvPr/>
        </p:nvCxnSpPr>
        <p:spPr>
          <a:xfrm rot="16200000" flipH="1">
            <a:off x="7057545" y="3788984"/>
            <a:ext cx="606433" cy="2516886"/>
          </a:xfrm>
          <a:prstGeom prst="curvedConnector3">
            <a:avLst>
              <a:gd name="adj1" fmla="val 50000"/>
            </a:avLst>
          </a:prstGeom>
          <a:ln w="19050">
            <a:solidFill>
              <a:srgbClr val="E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>
            <a:extLst>
              <a:ext uri="{FF2B5EF4-FFF2-40B4-BE49-F238E27FC236}">
                <a16:creationId xmlns:a16="http://schemas.microsoft.com/office/drawing/2014/main" id="{9EF05923-B182-40E7-AB6A-533BE5EF6A3F}"/>
              </a:ext>
            </a:extLst>
          </p:cNvPr>
          <p:cNvCxnSpPr>
            <a:cxnSpLocks/>
            <a:stCxn id="140" idx="4"/>
            <a:endCxn id="41" idx="0"/>
          </p:cNvCxnSpPr>
          <p:nvPr/>
        </p:nvCxnSpPr>
        <p:spPr>
          <a:xfrm rot="5400000">
            <a:off x="3168776" y="2399551"/>
            <a:ext cx="588882" cy="5278203"/>
          </a:xfrm>
          <a:prstGeom prst="curvedConnector3">
            <a:avLst>
              <a:gd name="adj1" fmla="val 13721"/>
            </a:avLst>
          </a:prstGeom>
          <a:ln w="19050">
            <a:solidFill>
              <a:srgbClr val="E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de flecha 143">
            <a:extLst>
              <a:ext uri="{FF2B5EF4-FFF2-40B4-BE49-F238E27FC236}">
                <a16:creationId xmlns:a16="http://schemas.microsoft.com/office/drawing/2014/main" id="{368C6D15-938F-42C7-9738-9C1318E38893}"/>
              </a:ext>
            </a:extLst>
          </p:cNvPr>
          <p:cNvCxnSpPr>
            <a:cxnSpLocks/>
            <a:stCxn id="140" idx="0"/>
            <a:endCxn id="32" idx="2"/>
          </p:cNvCxnSpPr>
          <p:nvPr/>
        </p:nvCxnSpPr>
        <p:spPr>
          <a:xfrm rot="5400000" flipH="1" flipV="1">
            <a:off x="8468900" y="-615801"/>
            <a:ext cx="761430" cy="5494595"/>
          </a:xfrm>
          <a:prstGeom prst="curvedConnector3">
            <a:avLst>
              <a:gd name="adj1" fmla="val 50000"/>
            </a:avLst>
          </a:prstGeom>
          <a:ln w="19050">
            <a:solidFill>
              <a:srgbClr val="EC66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ipse 144">
            <a:extLst>
              <a:ext uri="{FF2B5EF4-FFF2-40B4-BE49-F238E27FC236}">
                <a16:creationId xmlns:a16="http://schemas.microsoft.com/office/drawing/2014/main" id="{151C641E-79F9-449B-A511-0C15A2710FD8}"/>
              </a:ext>
            </a:extLst>
          </p:cNvPr>
          <p:cNvSpPr/>
          <p:nvPr/>
        </p:nvSpPr>
        <p:spPr>
          <a:xfrm>
            <a:off x="4986318" y="2525592"/>
            <a:ext cx="2232000" cy="2232000"/>
          </a:xfrm>
          <a:prstGeom prst="ellipse">
            <a:avLst/>
          </a:prstGeom>
          <a:ln w="28575">
            <a:solidFill>
              <a:srgbClr val="4472C4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Agua</a:t>
            </a:r>
          </a:p>
        </p:txBody>
      </p: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4F0DCDEB-AF12-43B8-BDC3-AF2C0791110C}"/>
              </a:ext>
            </a:extLst>
          </p:cNvPr>
          <p:cNvCxnSpPr>
            <a:cxnSpLocks/>
            <a:stCxn id="145" idx="4"/>
            <a:endCxn id="35" idx="0"/>
          </p:cNvCxnSpPr>
          <p:nvPr/>
        </p:nvCxnSpPr>
        <p:spPr>
          <a:xfrm rot="16200000" flipH="1">
            <a:off x="7064235" y="3795675"/>
            <a:ext cx="593052" cy="2516886"/>
          </a:xfrm>
          <a:prstGeom prst="curvedConnector3">
            <a:avLst>
              <a:gd name="adj1" fmla="val 50000"/>
            </a:avLst>
          </a:prstGeom>
          <a:ln w="190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748CF4CA-E8F6-4196-B783-E9FB5CFC41DE}"/>
              </a:ext>
            </a:extLst>
          </p:cNvPr>
          <p:cNvCxnSpPr>
            <a:cxnSpLocks/>
            <a:stCxn id="145" idx="4"/>
            <a:endCxn id="36" idx="0"/>
          </p:cNvCxnSpPr>
          <p:nvPr/>
        </p:nvCxnSpPr>
        <p:spPr>
          <a:xfrm rot="16200000" flipH="1">
            <a:off x="6307793" y="4552116"/>
            <a:ext cx="575501" cy="986451"/>
          </a:xfrm>
          <a:prstGeom prst="curvedConnector3">
            <a:avLst>
              <a:gd name="adj1" fmla="val 50000"/>
            </a:avLst>
          </a:prstGeom>
          <a:ln w="190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de flecha 147">
            <a:extLst>
              <a:ext uri="{FF2B5EF4-FFF2-40B4-BE49-F238E27FC236}">
                <a16:creationId xmlns:a16="http://schemas.microsoft.com/office/drawing/2014/main" id="{27342486-683C-4019-B570-6DEAAF9D73CC}"/>
              </a:ext>
            </a:extLst>
          </p:cNvPr>
          <p:cNvCxnSpPr>
            <a:cxnSpLocks/>
            <a:stCxn id="145" idx="0"/>
            <a:endCxn id="29" idx="2"/>
          </p:cNvCxnSpPr>
          <p:nvPr/>
        </p:nvCxnSpPr>
        <p:spPr>
          <a:xfrm rot="5400000" flipH="1" flipV="1">
            <a:off x="6452764" y="1419190"/>
            <a:ext cx="755956" cy="1456849"/>
          </a:xfrm>
          <a:prstGeom prst="curvedConnector3">
            <a:avLst>
              <a:gd name="adj1" fmla="val 50000"/>
            </a:avLst>
          </a:prstGeom>
          <a:ln w="190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>
            <a:extLst>
              <a:ext uri="{FF2B5EF4-FFF2-40B4-BE49-F238E27FC236}">
                <a16:creationId xmlns:a16="http://schemas.microsoft.com/office/drawing/2014/main" id="{0896239A-9936-433F-8956-DC6AD39002AC}"/>
              </a:ext>
            </a:extLst>
          </p:cNvPr>
          <p:cNvSpPr/>
          <p:nvPr/>
        </p:nvSpPr>
        <p:spPr>
          <a:xfrm>
            <a:off x="10072975" y="2761386"/>
            <a:ext cx="1764000" cy="176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Agua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360AAC71-1D17-4F11-9D82-AB2E0866DC1A}"/>
              </a:ext>
            </a:extLst>
          </p:cNvPr>
          <p:cNvSpPr/>
          <p:nvPr/>
        </p:nvSpPr>
        <p:spPr>
          <a:xfrm>
            <a:off x="536921" y="2761386"/>
            <a:ext cx="1764000" cy="176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Alimentos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CC1FFF0C-A3A4-4987-83DC-43738E9475E5}"/>
              </a:ext>
            </a:extLst>
          </p:cNvPr>
          <p:cNvSpPr/>
          <p:nvPr/>
        </p:nvSpPr>
        <p:spPr>
          <a:xfrm>
            <a:off x="3657518" y="2761386"/>
            <a:ext cx="1764000" cy="1764000"/>
          </a:xfrm>
          <a:prstGeom prst="ellipse">
            <a:avLst/>
          </a:prstGeom>
          <a:solidFill>
            <a:srgbClr val="18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Cultura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04C20FD0-9170-4813-A109-CA58220B7CCA}"/>
              </a:ext>
            </a:extLst>
          </p:cNvPr>
          <p:cNvSpPr/>
          <p:nvPr/>
        </p:nvSpPr>
        <p:spPr>
          <a:xfrm>
            <a:off x="6832171" y="2761386"/>
            <a:ext cx="1764000" cy="176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Energía</a:t>
            </a: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293CD565-63F5-45B6-9327-99D7653E204F}"/>
              </a:ext>
            </a:extLst>
          </p:cNvPr>
          <p:cNvSpPr/>
          <p:nvPr/>
        </p:nvSpPr>
        <p:spPr>
          <a:xfrm>
            <a:off x="5211770" y="2761386"/>
            <a:ext cx="1764000" cy="1764000"/>
          </a:xfrm>
          <a:prstGeom prst="ellipse">
            <a:avLst/>
          </a:prstGeom>
          <a:solidFill>
            <a:srgbClr val="64C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Hábitat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11DFEC21-7E2B-44CC-B48D-EBC476BE0A96}"/>
              </a:ext>
            </a:extLst>
          </p:cNvPr>
          <p:cNvSpPr/>
          <p:nvPr/>
        </p:nvSpPr>
        <p:spPr>
          <a:xfrm>
            <a:off x="8452573" y="2761386"/>
            <a:ext cx="1764000" cy="1764000"/>
          </a:xfrm>
          <a:prstGeom prst="ellipse">
            <a:avLst/>
          </a:prstGeom>
          <a:solidFill>
            <a:srgbClr val="EC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Industria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8E09BF14-B825-43F0-A51B-7B9789BB0674}"/>
              </a:ext>
            </a:extLst>
          </p:cNvPr>
          <p:cNvSpPr/>
          <p:nvPr/>
        </p:nvSpPr>
        <p:spPr>
          <a:xfrm>
            <a:off x="2157323" y="2761386"/>
            <a:ext cx="1764000" cy="1764000"/>
          </a:xfrm>
          <a:prstGeom prst="ellipse">
            <a:avLst/>
          </a:prstGeom>
          <a:solidFill>
            <a:srgbClr val="3F7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Salud</a:t>
            </a:r>
          </a:p>
        </p:txBody>
      </p:sp>
      <p:cxnSp>
        <p:nvCxnSpPr>
          <p:cNvPr id="74" name="Conector curvado 42">
            <a:extLst>
              <a:ext uri="{FF2B5EF4-FFF2-40B4-BE49-F238E27FC236}">
                <a16:creationId xmlns:a16="http://schemas.microsoft.com/office/drawing/2014/main" id="{1DEDBDA3-2556-41FF-9E23-E8632924667A}"/>
              </a:ext>
            </a:extLst>
          </p:cNvPr>
          <p:cNvCxnSpPr>
            <a:cxnSpLocks/>
            <a:stCxn id="68" idx="0"/>
            <a:endCxn id="24" idx="2"/>
          </p:cNvCxnSpPr>
          <p:nvPr/>
        </p:nvCxnSpPr>
        <p:spPr>
          <a:xfrm rot="16200000" flipV="1">
            <a:off x="551758" y="1894222"/>
            <a:ext cx="1009056" cy="725271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curvado 44">
            <a:extLst>
              <a:ext uri="{FF2B5EF4-FFF2-40B4-BE49-F238E27FC236}">
                <a16:creationId xmlns:a16="http://schemas.microsoft.com/office/drawing/2014/main" id="{3B9CBE42-9342-4425-AC6A-8FAAF73CE95A}"/>
              </a:ext>
            </a:extLst>
          </p:cNvPr>
          <p:cNvCxnSpPr>
            <a:cxnSpLocks/>
            <a:stCxn id="68" idx="0"/>
            <a:endCxn id="25" idx="2"/>
          </p:cNvCxnSpPr>
          <p:nvPr/>
        </p:nvCxnSpPr>
        <p:spPr>
          <a:xfrm rot="5400000" flipH="1" flipV="1">
            <a:off x="1257529" y="1921286"/>
            <a:ext cx="1001492" cy="678708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curvado 46">
            <a:extLst>
              <a:ext uri="{FF2B5EF4-FFF2-40B4-BE49-F238E27FC236}">
                <a16:creationId xmlns:a16="http://schemas.microsoft.com/office/drawing/2014/main" id="{90BBC9CC-2B10-4865-A443-C3550E2743D7}"/>
              </a:ext>
            </a:extLst>
          </p:cNvPr>
          <p:cNvCxnSpPr>
            <a:cxnSpLocks/>
            <a:stCxn id="68" idx="4"/>
            <a:endCxn id="35" idx="0"/>
          </p:cNvCxnSpPr>
          <p:nvPr/>
        </p:nvCxnSpPr>
        <p:spPr>
          <a:xfrm rot="16200000" flipH="1">
            <a:off x="4606433" y="1337873"/>
            <a:ext cx="825258" cy="7200283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curvado 50">
            <a:extLst>
              <a:ext uri="{FF2B5EF4-FFF2-40B4-BE49-F238E27FC236}">
                <a16:creationId xmlns:a16="http://schemas.microsoft.com/office/drawing/2014/main" id="{9279FE2A-F983-4C7B-A151-6C0F08C66190}"/>
              </a:ext>
            </a:extLst>
          </p:cNvPr>
          <p:cNvCxnSpPr>
            <a:cxnSpLocks/>
            <a:stCxn id="69" idx="4"/>
            <a:endCxn id="33" idx="0"/>
          </p:cNvCxnSpPr>
          <p:nvPr/>
        </p:nvCxnSpPr>
        <p:spPr>
          <a:xfrm rot="16200000" flipH="1">
            <a:off x="7578843" y="1486060"/>
            <a:ext cx="827301" cy="6905951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curvado 54">
            <a:extLst>
              <a:ext uri="{FF2B5EF4-FFF2-40B4-BE49-F238E27FC236}">
                <a16:creationId xmlns:a16="http://schemas.microsoft.com/office/drawing/2014/main" id="{62C769B7-F434-4695-A2DB-87B9504BC130}"/>
              </a:ext>
            </a:extLst>
          </p:cNvPr>
          <p:cNvCxnSpPr>
            <a:cxnSpLocks/>
            <a:stCxn id="69" idx="0"/>
            <a:endCxn id="27" idx="2"/>
          </p:cNvCxnSpPr>
          <p:nvPr/>
        </p:nvCxnSpPr>
        <p:spPr>
          <a:xfrm rot="5400000" flipH="1" flipV="1">
            <a:off x="4168173" y="2123675"/>
            <a:ext cx="1009056" cy="266367"/>
          </a:xfrm>
          <a:prstGeom prst="curvedConnector3">
            <a:avLst/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curvado 58">
            <a:extLst>
              <a:ext uri="{FF2B5EF4-FFF2-40B4-BE49-F238E27FC236}">
                <a16:creationId xmlns:a16="http://schemas.microsoft.com/office/drawing/2014/main" id="{7D55B76C-4FE7-4F1C-BB89-3A6E56A7FF5C}"/>
              </a:ext>
            </a:extLst>
          </p:cNvPr>
          <p:cNvCxnSpPr>
            <a:cxnSpLocks/>
            <a:stCxn id="69" idx="4"/>
            <a:endCxn id="34" idx="0"/>
          </p:cNvCxnSpPr>
          <p:nvPr/>
        </p:nvCxnSpPr>
        <p:spPr>
          <a:xfrm rot="16200000" flipH="1">
            <a:off x="6885544" y="2179360"/>
            <a:ext cx="821661" cy="5513712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curvado 61">
            <a:extLst>
              <a:ext uri="{FF2B5EF4-FFF2-40B4-BE49-F238E27FC236}">
                <a16:creationId xmlns:a16="http://schemas.microsoft.com/office/drawing/2014/main" id="{CC0CAF83-C0F4-45E1-A688-A38C9C9F8F75}"/>
              </a:ext>
            </a:extLst>
          </p:cNvPr>
          <p:cNvCxnSpPr>
            <a:cxnSpLocks/>
            <a:stCxn id="69" idx="0"/>
            <a:endCxn id="28" idx="2"/>
          </p:cNvCxnSpPr>
          <p:nvPr/>
        </p:nvCxnSpPr>
        <p:spPr>
          <a:xfrm rot="5400000" flipH="1" flipV="1">
            <a:off x="4864538" y="1433870"/>
            <a:ext cx="1002497" cy="1652536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curvado 63">
            <a:extLst>
              <a:ext uri="{FF2B5EF4-FFF2-40B4-BE49-F238E27FC236}">
                <a16:creationId xmlns:a16="http://schemas.microsoft.com/office/drawing/2014/main" id="{442B9E78-7153-4560-B21B-551EBA50052B}"/>
              </a:ext>
            </a:extLst>
          </p:cNvPr>
          <p:cNvCxnSpPr>
            <a:cxnSpLocks/>
            <a:stCxn id="69" idx="0"/>
            <a:endCxn id="29" idx="2"/>
          </p:cNvCxnSpPr>
          <p:nvPr/>
        </p:nvCxnSpPr>
        <p:spPr>
          <a:xfrm rot="5400000" flipH="1" flipV="1">
            <a:off x="5553467" y="755687"/>
            <a:ext cx="991750" cy="3019649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curvado 90">
            <a:extLst>
              <a:ext uri="{FF2B5EF4-FFF2-40B4-BE49-F238E27FC236}">
                <a16:creationId xmlns:a16="http://schemas.microsoft.com/office/drawing/2014/main" id="{10173E08-29DD-46A0-911D-DCE56566081C}"/>
              </a:ext>
            </a:extLst>
          </p:cNvPr>
          <p:cNvCxnSpPr>
            <a:cxnSpLocks/>
            <a:stCxn id="73" idx="0"/>
            <a:endCxn id="26" idx="2"/>
          </p:cNvCxnSpPr>
          <p:nvPr/>
        </p:nvCxnSpPr>
        <p:spPr>
          <a:xfrm rot="5400000" flipH="1" flipV="1">
            <a:off x="2736115" y="2055538"/>
            <a:ext cx="1009056" cy="402641"/>
          </a:xfrm>
          <a:prstGeom prst="curvedConnector3">
            <a:avLst/>
          </a:prstGeom>
          <a:ln w="19050">
            <a:solidFill>
              <a:srgbClr val="3F7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curvado 92">
            <a:extLst>
              <a:ext uri="{FF2B5EF4-FFF2-40B4-BE49-F238E27FC236}">
                <a16:creationId xmlns:a16="http://schemas.microsoft.com/office/drawing/2014/main" id="{E7381F2B-E33B-42EF-96F0-F80EA284F1D3}"/>
              </a:ext>
            </a:extLst>
          </p:cNvPr>
          <p:cNvCxnSpPr>
            <a:cxnSpLocks/>
            <a:stCxn id="67" idx="0"/>
            <a:endCxn id="29" idx="2"/>
          </p:cNvCxnSpPr>
          <p:nvPr/>
        </p:nvCxnSpPr>
        <p:spPr>
          <a:xfrm rot="16200000" flipV="1">
            <a:off x="8761196" y="567607"/>
            <a:ext cx="991750" cy="339580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curvado 102">
            <a:extLst>
              <a:ext uri="{FF2B5EF4-FFF2-40B4-BE49-F238E27FC236}">
                <a16:creationId xmlns:a16="http://schemas.microsoft.com/office/drawing/2014/main" id="{39520807-01B8-4123-A8A3-F0D2769064B5}"/>
              </a:ext>
            </a:extLst>
          </p:cNvPr>
          <p:cNvCxnSpPr>
            <a:cxnSpLocks/>
            <a:stCxn id="70" idx="0"/>
          </p:cNvCxnSpPr>
          <p:nvPr/>
        </p:nvCxnSpPr>
        <p:spPr>
          <a:xfrm rot="5400000" flipH="1" flipV="1">
            <a:off x="7835710" y="1698645"/>
            <a:ext cx="941202" cy="1184281"/>
          </a:xfrm>
          <a:prstGeom prst="curvedConnector2">
            <a:avLst/>
          </a:prstGeom>
          <a:ln w="19050">
            <a:solidFill>
              <a:srgbClr val="F29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curvado 104">
            <a:extLst>
              <a:ext uri="{FF2B5EF4-FFF2-40B4-BE49-F238E27FC236}">
                <a16:creationId xmlns:a16="http://schemas.microsoft.com/office/drawing/2014/main" id="{3C4991DB-AC15-45F5-AE39-83466A7D5D79}"/>
              </a:ext>
            </a:extLst>
          </p:cNvPr>
          <p:cNvCxnSpPr>
            <a:cxnSpLocks/>
            <a:stCxn id="70" idx="4"/>
            <a:endCxn id="35" idx="0"/>
          </p:cNvCxnSpPr>
          <p:nvPr/>
        </p:nvCxnSpPr>
        <p:spPr>
          <a:xfrm rot="16200000" flipH="1">
            <a:off x="7754058" y="4485498"/>
            <a:ext cx="825258" cy="905033"/>
          </a:xfrm>
          <a:prstGeom prst="curvedConnector3">
            <a:avLst>
              <a:gd name="adj1" fmla="val 50000"/>
            </a:avLst>
          </a:prstGeom>
          <a:ln w="19050">
            <a:solidFill>
              <a:srgbClr val="F29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curvado 106">
            <a:extLst>
              <a:ext uri="{FF2B5EF4-FFF2-40B4-BE49-F238E27FC236}">
                <a16:creationId xmlns:a16="http://schemas.microsoft.com/office/drawing/2014/main" id="{D68648A3-E8B5-4FF7-B358-D39D3E5F5F48}"/>
              </a:ext>
            </a:extLst>
          </p:cNvPr>
          <p:cNvCxnSpPr>
            <a:cxnSpLocks/>
            <a:stCxn id="70" idx="4"/>
            <a:endCxn id="36" idx="0"/>
          </p:cNvCxnSpPr>
          <p:nvPr/>
        </p:nvCxnSpPr>
        <p:spPr>
          <a:xfrm rot="5400000">
            <a:off x="6997617" y="4616538"/>
            <a:ext cx="807707" cy="625402"/>
          </a:xfrm>
          <a:prstGeom prst="curvedConnector3">
            <a:avLst>
              <a:gd name="adj1" fmla="val 50000"/>
            </a:avLst>
          </a:prstGeom>
          <a:ln w="19050">
            <a:solidFill>
              <a:srgbClr val="F29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curvado 108">
            <a:extLst>
              <a:ext uri="{FF2B5EF4-FFF2-40B4-BE49-F238E27FC236}">
                <a16:creationId xmlns:a16="http://schemas.microsoft.com/office/drawing/2014/main" id="{E6C0D94A-AFCF-42A9-9903-A85C9C43AF24}"/>
              </a:ext>
            </a:extLst>
          </p:cNvPr>
          <p:cNvCxnSpPr>
            <a:cxnSpLocks/>
            <a:stCxn id="70" idx="4"/>
            <a:endCxn id="41" idx="0"/>
          </p:cNvCxnSpPr>
          <p:nvPr/>
        </p:nvCxnSpPr>
        <p:spPr>
          <a:xfrm rot="5400000">
            <a:off x="3865290" y="1484211"/>
            <a:ext cx="807707" cy="6890056"/>
          </a:xfrm>
          <a:prstGeom prst="curvedConnector3">
            <a:avLst>
              <a:gd name="adj1" fmla="val 50000"/>
            </a:avLst>
          </a:prstGeom>
          <a:ln w="19050">
            <a:solidFill>
              <a:srgbClr val="F29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curvado 110">
            <a:extLst>
              <a:ext uri="{FF2B5EF4-FFF2-40B4-BE49-F238E27FC236}">
                <a16:creationId xmlns:a16="http://schemas.microsoft.com/office/drawing/2014/main" id="{F358E3B7-8331-4988-9F20-FEA56BFBB553}"/>
              </a:ext>
            </a:extLst>
          </p:cNvPr>
          <p:cNvCxnSpPr>
            <a:cxnSpLocks/>
            <a:stCxn id="71" idx="0"/>
            <a:endCxn id="27" idx="2"/>
          </p:cNvCxnSpPr>
          <p:nvPr/>
        </p:nvCxnSpPr>
        <p:spPr>
          <a:xfrm rot="16200000" flipV="1">
            <a:off x="4945300" y="1612915"/>
            <a:ext cx="1009056" cy="1287885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curvado 112">
            <a:extLst>
              <a:ext uri="{FF2B5EF4-FFF2-40B4-BE49-F238E27FC236}">
                <a16:creationId xmlns:a16="http://schemas.microsoft.com/office/drawing/2014/main" id="{349CE3F0-49E4-4AF4-9A54-E4FE68FCDA13}"/>
              </a:ext>
            </a:extLst>
          </p:cNvPr>
          <p:cNvCxnSpPr>
            <a:cxnSpLocks/>
            <a:stCxn id="71" idx="0"/>
            <a:endCxn id="32" idx="2"/>
          </p:cNvCxnSpPr>
          <p:nvPr/>
        </p:nvCxnSpPr>
        <p:spPr>
          <a:xfrm rot="5400000" flipH="1" flipV="1">
            <a:off x="8340039" y="-495487"/>
            <a:ext cx="1010605" cy="5503143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curvado 114">
            <a:extLst>
              <a:ext uri="{FF2B5EF4-FFF2-40B4-BE49-F238E27FC236}">
                <a16:creationId xmlns:a16="http://schemas.microsoft.com/office/drawing/2014/main" id="{8B7FDC04-8B72-4FAD-9B1B-F1B84CC5F351}"/>
              </a:ext>
            </a:extLst>
          </p:cNvPr>
          <p:cNvCxnSpPr>
            <a:cxnSpLocks/>
            <a:stCxn id="71" idx="0"/>
            <a:endCxn id="31" idx="2"/>
          </p:cNvCxnSpPr>
          <p:nvPr/>
        </p:nvCxnSpPr>
        <p:spPr>
          <a:xfrm rot="5400000" flipH="1" flipV="1">
            <a:off x="7675737" y="179229"/>
            <a:ext cx="1000191" cy="4164124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curvado 119">
            <a:extLst>
              <a:ext uri="{FF2B5EF4-FFF2-40B4-BE49-F238E27FC236}">
                <a16:creationId xmlns:a16="http://schemas.microsoft.com/office/drawing/2014/main" id="{D31062D9-3976-4C15-A5DF-EDEECF3B169F}"/>
              </a:ext>
            </a:extLst>
          </p:cNvPr>
          <p:cNvCxnSpPr>
            <a:cxnSpLocks/>
            <a:stCxn id="71" idx="4"/>
            <a:endCxn id="34" idx="0"/>
          </p:cNvCxnSpPr>
          <p:nvPr/>
        </p:nvCxnSpPr>
        <p:spPr>
          <a:xfrm rot="16200000" flipH="1">
            <a:off x="7662670" y="2956486"/>
            <a:ext cx="821661" cy="3959460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curvado 121">
            <a:extLst>
              <a:ext uri="{FF2B5EF4-FFF2-40B4-BE49-F238E27FC236}">
                <a16:creationId xmlns:a16="http://schemas.microsoft.com/office/drawing/2014/main" id="{6AF883EA-68CA-4157-B5DC-429F227C8A76}"/>
              </a:ext>
            </a:extLst>
          </p:cNvPr>
          <p:cNvCxnSpPr>
            <a:cxnSpLocks/>
            <a:stCxn id="71" idx="4"/>
            <a:endCxn id="36" idx="0"/>
          </p:cNvCxnSpPr>
          <p:nvPr/>
        </p:nvCxnSpPr>
        <p:spPr>
          <a:xfrm rot="16200000" flipH="1">
            <a:off x="6187416" y="4431739"/>
            <a:ext cx="807707" cy="994999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curvado 123">
            <a:extLst>
              <a:ext uri="{FF2B5EF4-FFF2-40B4-BE49-F238E27FC236}">
                <a16:creationId xmlns:a16="http://schemas.microsoft.com/office/drawing/2014/main" id="{9DE8B64F-198F-43C7-9775-2138C78D60A1}"/>
              </a:ext>
            </a:extLst>
          </p:cNvPr>
          <p:cNvCxnSpPr>
            <a:cxnSpLocks/>
            <a:stCxn id="71" idx="4"/>
            <a:endCxn id="37" idx="0"/>
          </p:cNvCxnSpPr>
          <p:nvPr/>
        </p:nvCxnSpPr>
        <p:spPr>
          <a:xfrm rot="5400000">
            <a:off x="5407273" y="4633895"/>
            <a:ext cx="795007" cy="577989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curvado 125">
            <a:extLst>
              <a:ext uri="{FF2B5EF4-FFF2-40B4-BE49-F238E27FC236}">
                <a16:creationId xmlns:a16="http://schemas.microsoft.com/office/drawing/2014/main" id="{D68EB67B-550D-48D2-89D8-7E066BF14A22}"/>
              </a:ext>
            </a:extLst>
          </p:cNvPr>
          <p:cNvCxnSpPr>
            <a:cxnSpLocks/>
            <a:stCxn id="71" idx="4"/>
            <a:endCxn id="38" idx="0"/>
          </p:cNvCxnSpPr>
          <p:nvPr/>
        </p:nvCxnSpPr>
        <p:spPr>
          <a:xfrm rot="5400000">
            <a:off x="4601728" y="3841050"/>
            <a:ext cx="807707" cy="2176379"/>
          </a:xfrm>
          <a:prstGeom prst="curvedConnector3">
            <a:avLst>
              <a:gd name="adj1" fmla="val 50000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curvado 127">
            <a:extLst>
              <a:ext uri="{FF2B5EF4-FFF2-40B4-BE49-F238E27FC236}">
                <a16:creationId xmlns:a16="http://schemas.microsoft.com/office/drawing/2014/main" id="{3A70434F-02B4-44E5-A948-7414D94F5322}"/>
              </a:ext>
            </a:extLst>
          </p:cNvPr>
          <p:cNvCxnSpPr>
            <a:cxnSpLocks/>
            <a:stCxn id="71" idx="4"/>
            <a:endCxn id="39" idx="0"/>
          </p:cNvCxnSpPr>
          <p:nvPr/>
        </p:nvCxnSpPr>
        <p:spPr>
          <a:xfrm rot="5400000">
            <a:off x="3827559" y="3066881"/>
            <a:ext cx="807707" cy="3724716"/>
          </a:xfrm>
          <a:prstGeom prst="curvedConnector3">
            <a:avLst>
              <a:gd name="adj1" fmla="val 46885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curvado 129">
            <a:extLst>
              <a:ext uri="{FF2B5EF4-FFF2-40B4-BE49-F238E27FC236}">
                <a16:creationId xmlns:a16="http://schemas.microsoft.com/office/drawing/2014/main" id="{C34086D2-B7F9-4935-9966-B3DE525AA6FC}"/>
              </a:ext>
            </a:extLst>
          </p:cNvPr>
          <p:cNvCxnSpPr>
            <a:cxnSpLocks/>
            <a:stCxn id="71" idx="4"/>
            <a:endCxn id="41" idx="0"/>
          </p:cNvCxnSpPr>
          <p:nvPr/>
        </p:nvCxnSpPr>
        <p:spPr>
          <a:xfrm rot="5400000">
            <a:off x="3055090" y="2294412"/>
            <a:ext cx="807707" cy="5269655"/>
          </a:xfrm>
          <a:prstGeom prst="curvedConnector3">
            <a:avLst>
              <a:gd name="adj1" fmla="val 32344"/>
            </a:avLst>
          </a:prstGeom>
          <a:ln w="19050">
            <a:solidFill>
              <a:srgbClr val="64C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curvado 169">
            <a:extLst>
              <a:ext uri="{FF2B5EF4-FFF2-40B4-BE49-F238E27FC236}">
                <a16:creationId xmlns:a16="http://schemas.microsoft.com/office/drawing/2014/main" id="{13F8C77A-4D06-42BC-A5A1-4A7F9F578369}"/>
              </a:ext>
            </a:extLst>
          </p:cNvPr>
          <p:cNvCxnSpPr>
            <a:cxnSpLocks/>
            <a:stCxn id="72" idx="0"/>
            <a:endCxn id="32" idx="2"/>
          </p:cNvCxnSpPr>
          <p:nvPr/>
        </p:nvCxnSpPr>
        <p:spPr>
          <a:xfrm rot="5400000" flipH="1" flipV="1">
            <a:off x="9960441" y="1124914"/>
            <a:ext cx="1010605" cy="2262340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Conector curvado 171">
            <a:extLst>
              <a:ext uri="{FF2B5EF4-FFF2-40B4-BE49-F238E27FC236}">
                <a16:creationId xmlns:a16="http://schemas.microsoft.com/office/drawing/2014/main" id="{7EE56042-DB33-406D-BA45-194DE94BCE89}"/>
              </a:ext>
            </a:extLst>
          </p:cNvPr>
          <p:cNvCxnSpPr>
            <a:cxnSpLocks/>
            <a:stCxn id="72" idx="0"/>
            <a:endCxn id="31" idx="2"/>
          </p:cNvCxnSpPr>
          <p:nvPr/>
        </p:nvCxnSpPr>
        <p:spPr>
          <a:xfrm rot="5400000" flipH="1" flipV="1">
            <a:off x="9296138" y="1799631"/>
            <a:ext cx="1000191" cy="923321"/>
          </a:xfrm>
          <a:prstGeom prst="curvedConnector3">
            <a:avLst/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Conector curvado 173">
            <a:extLst>
              <a:ext uri="{FF2B5EF4-FFF2-40B4-BE49-F238E27FC236}">
                <a16:creationId xmlns:a16="http://schemas.microsoft.com/office/drawing/2014/main" id="{157474AE-93F0-4CF6-B0F9-7C9F43488A24}"/>
              </a:ext>
            </a:extLst>
          </p:cNvPr>
          <p:cNvCxnSpPr>
            <a:cxnSpLocks/>
            <a:stCxn id="72" idx="4"/>
            <a:endCxn id="35" idx="0"/>
          </p:cNvCxnSpPr>
          <p:nvPr/>
        </p:nvCxnSpPr>
        <p:spPr>
          <a:xfrm rot="5400000">
            <a:off x="8564260" y="4580331"/>
            <a:ext cx="825258" cy="715369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Conector curvado 175">
            <a:extLst>
              <a:ext uri="{FF2B5EF4-FFF2-40B4-BE49-F238E27FC236}">
                <a16:creationId xmlns:a16="http://schemas.microsoft.com/office/drawing/2014/main" id="{54C34E97-B447-4458-BF08-4B6ECEB89A2B}"/>
              </a:ext>
            </a:extLst>
          </p:cNvPr>
          <p:cNvCxnSpPr>
            <a:cxnSpLocks/>
            <a:stCxn id="72" idx="4"/>
            <a:endCxn id="41" idx="0"/>
          </p:cNvCxnSpPr>
          <p:nvPr/>
        </p:nvCxnSpPr>
        <p:spPr>
          <a:xfrm rot="5400000">
            <a:off x="4675491" y="674010"/>
            <a:ext cx="807707" cy="8510458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Conector curvado 2">
            <a:extLst>
              <a:ext uri="{FF2B5EF4-FFF2-40B4-BE49-F238E27FC236}">
                <a16:creationId xmlns:a16="http://schemas.microsoft.com/office/drawing/2014/main" id="{41E429DD-33A8-4247-93AB-BEC667C6955E}"/>
              </a:ext>
            </a:extLst>
          </p:cNvPr>
          <p:cNvCxnSpPr>
            <a:cxnSpLocks/>
            <a:stCxn id="73" idx="0"/>
            <a:endCxn id="24" idx="2"/>
          </p:cNvCxnSpPr>
          <p:nvPr/>
        </p:nvCxnSpPr>
        <p:spPr>
          <a:xfrm rot="16200000" flipV="1">
            <a:off x="1361959" y="1084021"/>
            <a:ext cx="1009056" cy="2345673"/>
          </a:xfrm>
          <a:prstGeom prst="curvedConnector3">
            <a:avLst>
              <a:gd name="adj1" fmla="val 50000"/>
            </a:avLst>
          </a:prstGeom>
          <a:ln w="19050">
            <a:solidFill>
              <a:srgbClr val="3F7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curvado 5">
            <a:extLst>
              <a:ext uri="{FF2B5EF4-FFF2-40B4-BE49-F238E27FC236}">
                <a16:creationId xmlns:a16="http://schemas.microsoft.com/office/drawing/2014/main" id="{D57A717B-7327-47A1-A4BE-AB31E65BDAAC}"/>
              </a:ext>
            </a:extLst>
          </p:cNvPr>
          <p:cNvCxnSpPr>
            <a:cxnSpLocks/>
            <a:stCxn id="73" idx="0"/>
            <a:endCxn id="25" idx="2"/>
          </p:cNvCxnSpPr>
          <p:nvPr/>
        </p:nvCxnSpPr>
        <p:spPr>
          <a:xfrm rot="16200000" flipV="1">
            <a:off x="2067730" y="1789793"/>
            <a:ext cx="1001492" cy="941694"/>
          </a:xfrm>
          <a:prstGeom prst="curvedConnector3">
            <a:avLst>
              <a:gd name="adj1" fmla="val 50000"/>
            </a:avLst>
          </a:prstGeom>
          <a:ln w="19050">
            <a:solidFill>
              <a:srgbClr val="3F7E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curvado 9">
            <a:extLst>
              <a:ext uri="{FF2B5EF4-FFF2-40B4-BE49-F238E27FC236}">
                <a16:creationId xmlns:a16="http://schemas.microsoft.com/office/drawing/2014/main" id="{5F546BAA-345A-4E8A-9226-B2AA625BC4CB}"/>
              </a:ext>
            </a:extLst>
          </p:cNvPr>
          <p:cNvCxnSpPr>
            <a:cxnSpLocks/>
            <a:stCxn id="67" idx="4"/>
            <a:endCxn id="36" idx="0"/>
          </p:cNvCxnSpPr>
          <p:nvPr/>
        </p:nvCxnSpPr>
        <p:spPr>
          <a:xfrm rot="5400000">
            <a:off x="8618019" y="2996136"/>
            <a:ext cx="807707" cy="3866206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curvado 11">
            <a:extLst>
              <a:ext uri="{FF2B5EF4-FFF2-40B4-BE49-F238E27FC236}">
                <a16:creationId xmlns:a16="http://schemas.microsoft.com/office/drawing/2014/main" id="{8F297802-87CC-4BD8-A1FB-462A26CE22D2}"/>
              </a:ext>
            </a:extLst>
          </p:cNvPr>
          <p:cNvCxnSpPr>
            <a:cxnSpLocks/>
            <a:stCxn id="67" idx="4"/>
            <a:endCxn id="35" idx="0"/>
          </p:cNvCxnSpPr>
          <p:nvPr/>
        </p:nvCxnSpPr>
        <p:spPr>
          <a:xfrm rot="5400000">
            <a:off x="9374461" y="3770130"/>
            <a:ext cx="825258" cy="233577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curvado 13">
            <a:extLst>
              <a:ext uri="{FF2B5EF4-FFF2-40B4-BE49-F238E27FC236}">
                <a16:creationId xmlns:a16="http://schemas.microsoft.com/office/drawing/2014/main" id="{6FCA214F-6625-4A77-8DC8-352EFB78CA36}"/>
              </a:ext>
            </a:extLst>
          </p:cNvPr>
          <p:cNvCxnSpPr>
            <a:cxnSpLocks/>
            <a:stCxn id="69" idx="4"/>
            <a:endCxn id="39" idx="0"/>
          </p:cNvCxnSpPr>
          <p:nvPr/>
        </p:nvCxnSpPr>
        <p:spPr>
          <a:xfrm rot="5400000">
            <a:off x="3050433" y="3844007"/>
            <a:ext cx="807707" cy="2170464"/>
          </a:xfrm>
          <a:prstGeom prst="curvedConnector3">
            <a:avLst>
              <a:gd name="adj1" fmla="val 50000"/>
            </a:avLst>
          </a:prstGeom>
          <a:ln w="19050">
            <a:solidFill>
              <a:srgbClr val="1846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00"/>
                            </p:stCondLst>
                            <p:childTnLst>
                              <p:par>
                                <p:cTn id="38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"/>
                            </p:stCondLst>
                            <p:childTnLst>
                              <p:par>
                                <p:cTn id="398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00"/>
                            </p:stCondLst>
                            <p:childTnLst>
                              <p:par>
                                <p:cTn id="45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5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0"/>
                            </p:stCondLst>
                            <p:childTnLst>
                              <p:par>
                                <p:cTn id="46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"/>
                            </p:stCondLst>
                            <p:childTnLst>
                              <p:par>
                                <p:cTn id="47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"/>
                            </p:stCondLst>
                            <p:childTnLst>
                              <p:par>
                                <p:cTn id="48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00"/>
                            </p:stCondLst>
                            <p:childTnLst>
                              <p:par>
                                <p:cTn id="48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00"/>
                            </p:stCondLst>
                            <p:childTnLst>
                              <p:par>
                                <p:cTn id="49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00"/>
                            </p:stCondLst>
                            <p:childTnLst>
                              <p:par>
                                <p:cTn id="52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"/>
                            </p:stCondLst>
                            <p:childTnLst>
                              <p:par>
                                <p:cTn id="53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00"/>
                            </p:stCondLst>
                            <p:childTnLst>
                              <p:par>
                                <p:cTn id="53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00"/>
                            </p:stCondLst>
                            <p:childTnLst>
                              <p:par>
                                <p:cTn id="54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00"/>
                            </p:stCondLst>
                            <p:childTnLst>
                              <p:par>
                                <p:cTn id="54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"/>
                            </p:stCondLst>
                            <p:childTnLst>
                              <p:par>
                                <p:cTn id="55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00"/>
                            </p:stCondLst>
                            <p:childTnLst>
                              <p:par>
                                <p:cTn id="55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00"/>
                            </p:stCondLst>
                            <p:childTnLst>
                              <p:par>
                                <p:cTn id="56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00"/>
                            </p:stCondLst>
                            <p:childTnLst>
                              <p:par>
                                <p:cTn id="57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500"/>
                            </p:stCondLst>
                            <p:childTnLst>
                              <p:par>
                                <p:cTn id="58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0" grpId="0" animBg="1"/>
      <p:bldP spid="100" grpId="1" animBg="1"/>
      <p:bldP spid="106" grpId="0" animBg="1"/>
      <p:bldP spid="106" grpId="1" animBg="1"/>
      <p:bldP spid="118" grpId="0" animBg="1"/>
      <p:bldP spid="118" grpId="1" animBg="1"/>
      <p:bldP spid="135" grpId="0" animBg="1"/>
      <p:bldP spid="135" grpId="1" animBg="1"/>
      <p:bldP spid="140" grpId="0" animBg="1"/>
      <p:bldP spid="140" grpId="1" animBg="1"/>
      <p:bldP spid="145" grpId="0" animBg="1"/>
      <p:bldP spid="145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553F5C-B2F8-45BB-A98B-ECDFD74CE7BB}"/>
              </a:ext>
            </a:extLst>
          </p:cNvPr>
          <p:cNvSpPr/>
          <p:nvPr/>
        </p:nvSpPr>
        <p:spPr>
          <a:xfrm>
            <a:off x="276455" y="1877948"/>
            <a:ext cx="11827177" cy="3338287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1D658915-98F3-DD47-BE3F-50891E76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00" y="742680"/>
            <a:ext cx="11303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EBC63B12-3A02-E34D-9B57-6933EFBC4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9970" y="750244"/>
            <a:ext cx="1095317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Imagen que contiene dibujo, verde, señal, sostener&#10;&#10;Descripción generada automáticamente">
            <a:extLst>
              <a:ext uri="{FF2B5EF4-FFF2-40B4-BE49-F238E27FC236}">
                <a16:creationId xmlns:a16="http://schemas.microsoft.com/office/drawing/2014/main" id="{920F1159-CE88-8740-8CAD-8C7283A10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6712" y="742680"/>
            <a:ext cx="1050503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26" descr="Imagen que contiene Icono&#10;&#10;Descripción generada automáticamente">
            <a:extLst>
              <a:ext uri="{FF2B5EF4-FFF2-40B4-BE49-F238E27FC236}">
                <a16:creationId xmlns:a16="http://schemas.microsoft.com/office/drawing/2014/main" id="{B1D75D99-F254-854D-828C-5E0A6E770F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449"/>
          <a:stretch/>
        </p:blipFill>
        <p:spPr>
          <a:xfrm>
            <a:off x="4258385" y="746289"/>
            <a:ext cx="1094999" cy="100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3BB4101-033F-9E49-A644-696D058074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4449"/>
          <a:stretch/>
        </p:blipFill>
        <p:spPr>
          <a:xfrm>
            <a:off x="5644554" y="747289"/>
            <a:ext cx="1094999" cy="10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n 28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275314B2-62E3-8E45-92AA-E306023EAE3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37" t="1510"/>
          <a:stretch/>
        </p:blipFill>
        <p:spPr>
          <a:xfrm>
            <a:off x="7035759" y="758036"/>
            <a:ext cx="1046815" cy="10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5CE0B3DD-DF59-E447-89E4-B2EADAA0C9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3161" b="2760"/>
          <a:stretch/>
        </p:blipFill>
        <p:spPr>
          <a:xfrm>
            <a:off x="8378781" y="758685"/>
            <a:ext cx="1046815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n 30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E1925F-8C4D-9C4D-BFF1-8F55B397D88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2139" b="4058"/>
          <a:stretch/>
        </p:blipFill>
        <p:spPr>
          <a:xfrm>
            <a:off x="9721803" y="750244"/>
            <a:ext cx="1072182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956F6ED-B310-A644-8511-AC37097F432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4160"/>
          <a:stretch/>
        </p:blipFill>
        <p:spPr>
          <a:xfrm>
            <a:off x="11090192" y="739830"/>
            <a:ext cx="1013441" cy="101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5E11578E-D879-A442-9DF6-70372816EF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8185" y="5352687"/>
            <a:ext cx="1074567" cy="102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 descr="Tabla&#10;&#10;Descripción generada automáticamente">
            <a:extLst>
              <a:ext uri="{FF2B5EF4-FFF2-40B4-BE49-F238E27FC236}">
                <a16:creationId xmlns:a16="http://schemas.microsoft.com/office/drawing/2014/main" id="{899AD6F6-4556-6B4D-940B-A42DFE7972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817" y="5347047"/>
            <a:ext cx="1070825" cy="102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n 3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D43147-4501-4D47-AF5E-6B3C3DF4B1B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791" y="5350644"/>
            <a:ext cx="1070826" cy="103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966E7DD-E55C-394D-9DEE-91AF0234F23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097" y="5333093"/>
            <a:ext cx="1085344" cy="104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n 3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28846D2-9784-6548-ADE9-F308ABC899D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172"/>
          <a:stretch/>
        </p:blipFill>
        <p:spPr>
          <a:xfrm>
            <a:off x="4937814" y="5320393"/>
            <a:ext cx="1155933" cy="10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436DBA2-446F-0C4A-9DB0-9A4337669210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3859"/>
          <a:stretch/>
        </p:blipFill>
        <p:spPr>
          <a:xfrm>
            <a:off x="3351025" y="5333093"/>
            <a:ext cx="1132731" cy="10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n 38" descr="Texto&#10;&#10;Descripción generada automáticamente">
            <a:extLst>
              <a:ext uri="{FF2B5EF4-FFF2-40B4-BE49-F238E27FC236}">
                <a16:creationId xmlns:a16="http://schemas.microsoft.com/office/drawing/2014/main" id="{D434F075-2EFC-1840-83DD-1405B936B08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395" y="5333093"/>
            <a:ext cx="1095317" cy="10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n 4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31BE463-ED1F-1C4C-BF5F-1DC8138F7D2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456" y="5333093"/>
            <a:ext cx="1095317" cy="10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Marcador de contenido 2">
            <a:extLst>
              <a:ext uri="{FF2B5EF4-FFF2-40B4-BE49-F238E27FC236}">
                <a16:creationId xmlns:a16="http://schemas.microsoft.com/office/drawing/2014/main" id="{86E685B9-6382-45E6-AEB9-01BAD67CFE29}"/>
              </a:ext>
            </a:extLst>
          </p:cNvPr>
          <p:cNvSpPr txBox="1">
            <a:spLocks/>
          </p:cNvSpPr>
          <p:nvPr/>
        </p:nvSpPr>
        <p:spPr>
          <a:xfrm>
            <a:off x="568171" y="164010"/>
            <a:ext cx="11029823" cy="543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rgbClr val="008285"/>
                </a:solidFill>
              </a:rPr>
              <a:t>4. Relación de los Ejes de Conocimiento del TEC, según ODS</a:t>
            </a:r>
            <a:endParaRPr lang="es-CR" sz="3600" dirty="0">
              <a:solidFill>
                <a:srgbClr val="008285"/>
              </a:solidFill>
              <a:cs typeface="Calibri" panose="020F0502020204030204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3743EC6-EA43-4525-9FAD-CFEA379C4EAA}"/>
              </a:ext>
            </a:extLst>
          </p:cNvPr>
          <p:cNvSpPr/>
          <p:nvPr/>
        </p:nvSpPr>
        <p:spPr>
          <a:xfrm>
            <a:off x="128500" y="6560122"/>
            <a:ext cx="1200099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33095" indent="-633095"/>
            <a:r>
              <a:rPr lang="es-CR" sz="1200" b="1" u="sng" dirty="0"/>
              <a:t>Fuente:</a:t>
            </a:r>
            <a:r>
              <a:rPr lang="es-CR" sz="1200" b="1" dirty="0"/>
              <a:t>    </a:t>
            </a:r>
            <a:r>
              <a:rPr lang="es-CR" sz="1100" dirty="0"/>
              <a:t>Fernández, T. y Kozmann, A. (2020). Relación de los Ejes de Conocimiento Estratégicos del TEC, según ODS. [Figura 5]. Recuperado de </a:t>
            </a:r>
            <a:r>
              <a:rPr lang="es-CR" sz="1100" dirty="0">
                <a:hlinkClick r:id="rId36"/>
              </a:rPr>
              <a:t>https://repositoriotec.tec.ac.cr/handle/2238/12319</a:t>
            </a:r>
            <a:endParaRPr lang="es-CR" sz="1100" dirty="0"/>
          </a:p>
          <a:p>
            <a:pPr marL="633095" indent="-633095"/>
            <a:endParaRPr lang="es-CR" sz="1200" dirty="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0896239A-9936-433F-8956-DC6AD39002AC}"/>
              </a:ext>
            </a:extLst>
          </p:cNvPr>
          <p:cNvSpPr/>
          <p:nvPr/>
        </p:nvSpPr>
        <p:spPr>
          <a:xfrm>
            <a:off x="10072975" y="2761386"/>
            <a:ext cx="1764000" cy="176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Agua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360AAC71-1D17-4F11-9D82-AB2E0866DC1A}"/>
              </a:ext>
            </a:extLst>
          </p:cNvPr>
          <p:cNvSpPr/>
          <p:nvPr/>
        </p:nvSpPr>
        <p:spPr>
          <a:xfrm>
            <a:off x="536921" y="2761386"/>
            <a:ext cx="1764000" cy="176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Alimentos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CC1FFF0C-A3A4-4987-83DC-43738E9475E5}"/>
              </a:ext>
            </a:extLst>
          </p:cNvPr>
          <p:cNvSpPr/>
          <p:nvPr/>
        </p:nvSpPr>
        <p:spPr>
          <a:xfrm>
            <a:off x="3657518" y="2761386"/>
            <a:ext cx="1764000" cy="1764000"/>
          </a:xfrm>
          <a:prstGeom prst="ellipse">
            <a:avLst/>
          </a:prstGeom>
          <a:solidFill>
            <a:srgbClr val="184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Cultura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04C20FD0-9170-4813-A109-CA58220B7CCA}"/>
              </a:ext>
            </a:extLst>
          </p:cNvPr>
          <p:cNvSpPr/>
          <p:nvPr/>
        </p:nvSpPr>
        <p:spPr>
          <a:xfrm>
            <a:off x="6832171" y="2761386"/>
            <a:ext cx="1764000" cy="176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Energía</a:t>
            </a: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293CD565-63F5-45B6-9327-99D7653E204F}"/>
              </a:ext>
            </a:extLst>
          </p:cNvPr>
          <p:cNvSpPr/>
          <p:nvPr/>
        </p:nvSpPr>
        <p:spPr>
          <a:xfrm>
            <a:off x="5211770" y="2761386"/>
            <a:ext cx="1764000" cy="1764000"/>
          </a:xfrm>
          <a:prstGeom prst="ellipse">
            <a:avLst/>
          </a:prstGeom>
          <a:solidFill>
            <a:srgbClr val="64C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Hábitat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11DFEC21-7E2B-44CC-B48D-EBC476BE0A96}"/>
              </a:ext>
            </a:extLst>
          </p:cNvPr>
          <p:cNvSpPr/>
          <p:nvPr/>
        </p:nvSpPr>
        <p:spPr>
          <a:xfrm>
            <a:off x="8452573" y="2761386"/>
            <a:ext cx="1764000" cy="1764000"/>
          </a:xfrm>
          <a:prstGeom prst="ellipse">
            <a:avLst/>
          </a:prstGeom>
          <a:solidFill>
            <a:srgbClr val="EC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Industria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8E09BF14-B825-43F0-A51B-7B9789BB0674}"/>
              </a:ext>
            </a:extLst>
          </p:cNvPr>
          <p:cNvSpPr/>
          <p:nvPr/>
        </p:nvSpPr>
        <p:spPr>
          <a:xfrm>
            <a:off x="2157323" y="2761386"/>
            <a:ext cx="1764000" cy="1764000"/>
          </a:xfrm>
          <a:prstGeom prst="ellipse">
            <a:avLst/>
          </a:prstGeom>
          <a:solidFill>
            <a:srgbClr val="3F7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Salud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073A206-6206-4D91-92DD-5D19CB12CC36}"/>
              </a:ext>
            </a:extLst>
          </p:cNvPr>
          <p:cNvSpPr/>
          <p:nvPr/>
        </p:nvSpPr>
        <p:spPr>
          <a:xfrm>
            <a:off x="2053161" y="2035425"/>
            <a:ext cx="3208713" cy="5434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Tecnología</a:t>
            </a:r>
          </a:p>
        </p:txBody>
      </p:sp>
      <p:sp>
        <p:nvSpPr>
          <p:cNvPr id="124" name="Rectángulo: esquinas redondeadas 123">
            <a:extLst>
              <a:ext uri="{FF2B5EF4-FFF2-40B4-BE49-F238E27FC236}">
                <a16:creationId xmlns:a16="http://schemas.microsoft.com/office/drawing/2014/main" id="{B3EDA7A1-3B2D-4BE9-BD88-4960348A3916}"/>
              </a:ext>
            </a:extLst>
          </p:cNvPr>
          <p:cNvSpPr/>
          <p:nvPr/>
        </p:nvSpPr>
        <p:spPr>
          <a:xfrm>
            <a:off x="6546097" y="2055090"/>
            <a:ext cx="3208713" cy="5434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Sostenibilidad</a:t>
            </a:r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926AE4B7-5CD5-4681-B639-3033A714BEA8}"/>
              </a:ext>
            </a:extLst>
          </p:cNvPr>
          <p:cNvSpPr/>
          <p:nvPr/>
        </p:nvSpPr>
        <p:spPr>
          <a:xfrm>
            <a:off x="2097628" y="4609491"/>
            <a:ext cx="3208713" cy="54347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Innovación</a:t>
            </a:r>
          </a:p>
        </p:txBody>
      </p:sp>
      <p:sp>
        <p:nvSpPr>
          <p:cNvPr id="127" name="Rectángulo: esquinas redondeadas 126">
            <a:extLst>
              <a:ext uri="{FF2B5EF4-FFF2-40B4-BE49-F238E27FC236}">
                <a16:creationId xmlns:a16="http://schemas.microsoft.com/office/drawing/2014/main" id="{DE2A6811-0DF4-4474-A4CE-EB73EB0FAA52}"/>
              </a:ext>
            </a:extLst>
          </p:cNvPr>
          <p:cNvSpPr/>
          <p:nvPr/>
        </p:nvSpPr>
        <p:spPr>
          <a:xfrm>
            <a:off x="6566933" y="4609491"/>
            <a:ext cx="3208713" cy="54347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err="1"/>
              <a:t>Emprendedurismo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401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3" grpId="0" animBg="1"/>
      <p:bldP spid="124" grpId="0" animBg="1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F8CAEB-B9F1-4034-BA4F-25E619F8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8" y="6176963"/>
            <a:ext cx="10372022" cy="6039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CR" b="1" dirty="0"/>
              <a:t>Link: </a:t>
            </a:r>
            <a:r>
              <a:rPr lang="es-CR" dirty="0">
                <a:solidFill>
                  <a:schemeClr val="accent5"/>
                </a:solidFill>
              </a:rPr>
              <a:t>https://app.powerbi.com/view?r=eyJrIjoiMzhmMjQzODgtMGZjYS00NGZiLWJhYzUtM2U0MGU3NTFiMzIyIiwidCI6IjExMTliYjkwLTg4YmEtNDg5NC1iN2YxLWRlMjZlMTI5ZDk3NyIsImMiOjR9&amp;pageName=ReportSection2e64e7e96cb6ceb04d57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FDE46F9-B7E4-4A05-A61A-DFD72607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8285"/>
                </a:solidFill>
              </a:rPr>
              <a:t>3. Acciones de las Universidades Estatales Costarricenses y </a:t>
            </a:r>
            <a:r>
              <a:rPr lang="es-ES" dirty="0" err="1">
                <a:solidFill>
                  <a:srgbClr val="008285"/>
                </a:solidFill>
              </a:rPr>
              <a:t>Conare</a:t>
            </a:r>
            <a:r>
              <a:rPr lang="es-ES" dirty="0">
                <a:solidFill>
                  <a:srgbClr val="008285"/>
                </a:solidFill>
              </a:rPr>
              <a:t> para el logro de los ODS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2C933B-B7BC-4CD3-910A-4A625676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34" y="1690688"/>
            <a:ext cx="7966510" cy="44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18919B-D5AA-470D-A747-A2376964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7" y="154004"/>
            <a:ext cx="11293274" cy="63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E620C6-180A-4F53-BB21-93F1AD87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39" y="182881"/>
            <a:ext cx="11207558" cy="62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40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364</Words>
  <Application>Microsoft Office PowerPoint</Application>
  <PresentationFormat>Panorámica</PresentationFormat>
  <Paragraphs>43</Paragraphs>
  <Slides>11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Tema de Office</vt:lpstr>
      <vt:lpstr>Tema de Office</vt:lpstr>
      <vt:lpstr>Presentación ante la Asamblea Institucional Representativa Expositora: M.Sc. Tatiana Fernández Martín 26 de agosto de 2022</vt:lpstr>
      <vt:lpstr>Presentación de PowerPoint</vt:lpstr>
      <vt:lpstr>2.Recolección, procesamiento y visualización de acciones TEC, en cumplimiento a los ODS</vt:lpstr>
      <vt:lpstr>3. Alineación del Marco Estratégico TEC a ODS</vt:lpstr>
      <vt:lpstr>Presentación de PowerPoint</vt:lpstr>
      <vt:lpstr>Presentación de PowerPoint</vt:lpstr>
      <vt:lpstr>3. Acciones de las Universidades Estatales Costarricenses y Conare para el logro de los ODS</vt:lpstr>
      <vt:lpstr>Presentación de PowerPoint</vt:lpstr>
      <vt:lpstr>Presentación de PowerPoint</vt:lpstr>
      <vt:lpstr>Presentación de PowerPoint</vt:lpstr>
      <vt:lpstr>Oficina de Planificación Institucional Área de Gestión de la Información M.Sc. Tatiana Fernández Martín tafema@tec.ac.cr 2550-2820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 Aguilar Gomez</dc:creator>
  <cp:lastModifiedBy>Tatiana Fernandez Martin</cp:lastModifiedBy>
  <cp:revision>35</cp:revision>
  <dcterms:created xsi:type="dcterms:W3CDTF">2016-09-22T13:39:14Z</dcterms:created>
  <dcterms:modified xsi:type="dcterms:W3CDTF">2022-08-26T13:56:23Z</dcterms:modified>
</cp:coreProperties>
</file>